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86" r:id="rId6"/>
    <p:sldId id="272" r:id="rId7"/>
    <p:sldId id="274" r:id="rId8"/>
    <p:sldId id="273" r:id="rId9"/>
    <p:sldId id="264" r:id="rId10"/>
    <p:sldId id="265" r:id="rId11"/>
    <p:sldId id="269" r:id="rId12"/>
    <p:sldId id="281" r:id="rId13"/>
    <p:sldId id="284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168" userDrawn="1">
          <p15:clr>
            <a:srgbClr val="A4A3A4"/>
          </p15:clr>
        </p15:guide>
        <p15:guide id="2" orient="horz" pos="3384" userDrawn="1">
          <p15:clr>
            <a:srgbClr val="A4A3A4"/>
          </p15:clr>
        </p15:guide>
        <p15:guide id="3" pos="1728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B4A9"/>
    <a:srgbClr val="C65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3" autoAdjust="0"/>
    <p:restoredTop sz="92818" autoAdjust="0"/>
  </p:normalViewPr>
  <p:slideViewPr>
    <p:cSldViewPr snapToGrid="0">
      <p:cViewPr varScale="1">
        <p:scale>
          <a:sx n="81" d="100"/>
          <a:sy n="81" d="100"/>
        </p:scale>
        <p:origin x="492" y="78"/>
      </p:cViewPr>
      <p:guideLst>
        <p:guide pos="6168"/>
        <p:guide orient="horz" pos="3384"/>
        <p:guide pos="1728"/>
        <p:guide pos="3840"/>
      </p:guideLst>
    </p:cSldViewPr>
  </p:slideViewPr>
  <p:outlineViewPr>
    <p:cViewPr>
      <p:scale>
        <a:sx n="33" d="100"/>
        <a:sy n="33" d="100"/>
      </p:scale>
      <p:origin x="0" y="-158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1692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779EE-C572-4E96-A436-2E61E4103096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60EC1-04E6-4DD7-B5C5-87F90E4B6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71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09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50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0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92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7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1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8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85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2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86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0EC1-04E6-4DD7-B5C5-87F90E4B6F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8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486" y="1523487"/>
            <a:ext cx="10964634" cy="1986475"/>
          </a:xfrm>
        </p:spPr>
        <p:txBody>
          <a:bodyPr anchor="b"/>
          <a:lstStyle>
            <a:lvl1pPr algn="l">
              <a:defRPr sz="6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486" y="3602036"/>
            <a:ext cx="10964634" cy="163127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" name="Picture 2" descr="S:\CISPA\administration\logo\CISPA-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038" y="280476"/>
            <a:ext cx="2036762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2"/>
          <p:cNvCxnSpPr/>
          <p:nvPr userDrawn="1"/>
        </p:nvCxnSpPr>
        <p:spPr bwMode="auto">
          <a:xfrm>
            <a:off x="620486" y="3509962"/>
            <a:ext cx="10964634" cy="0"/>
          </a:xfrm>
          <a:prstGeom prst="line">
            <a:avLst/>
          </a:prstGeom>
          <a:solidFill>
            <a:srgbClr val="6C7472"/>
          </a:solidFill>
          <a:ln w="41275" cap="flat" cmpd="sng" algn="ctr">
            <a:gradFill flip="none" rotWithShape="1">
              <a:gsLst>
                <a:gs pos="0">
                  <a:srgbClr val="0C85B3"/>
                </a:gs>
                <a:gs pos="100000">
                  <a:srgbClr val="04536D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35627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8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5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" y="314325"/>
            <a:ext cx="10668000" cy="6915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:\CISPA\administration\logo\CISPA-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01057" y="354965"/>
            <a:ext cx="105886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4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8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7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1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7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720" y="314325"/>
            <a:ext cx="11013440" cy="69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" y="1381760"/>
            <a:ext cx="11887200" cy="4795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890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5120" y="6463666"/>
            <a:ext cx="6461760" cy="390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63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8F000-D0BB-4FCE-B8D4-0C689F611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587"/>
            <a:ext cx="12192000" cy="182563"/>
          </a:xfrm>
          <a:prstGeom prst="rect">
            <a:avLst/>
          </a:prstGeom>
          <a:gradFill>
            <a:gsLst>
              <a:gs pos="0">
                <a:srgbClr val="0C85B3"/>
              </a:gs>
              <a:gs pos="78000">
                <a:srgbClr val="04536D"/>
              </a:gs>
              <a:gs pos="100000">
                <a:srgbClr val="04536D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3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Deemon</a:t>
            </a:r>
            <a:r>
              <a:rPr lang="en-US" sz="4800" dirty="0" smtClean="0"/>
              <a:t>: Detecting CSRF with Dynamic Analysis and Property Graphs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486" y="3602036"/>
            <a:ext cx="10964634" cy="250412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G. Pellegrino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M. Johns, S. Koch, M.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Backes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C.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Rossow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gpellegrino@cispa.saarland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ACM CCS 2017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Nov 2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Dallas, USA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55215">
            <a:off x="5401702" y="3994686"/>
            <a:ext cx="415151" cy="4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4" descr="Related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55215">
            <a:off x="6265117" y="4012480"/>
            <a:ext cx="415151" cy="4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4" descr="Related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55215">
            <a:off x="7175729" y="4018104"/>
            <a:ext cx="415151" cy="4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Deemon</a:t>
            </a:r>
            <a:r>
              <a:rPr lang="en-US" dirty="0" smtClean="0"/>
              <a:t>: Trace 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10</a:t>
            </a:fld>
            <a:endParaRPr lang="en-US"/>
          </a:p>
        </p:txBody>
      </p:sp>
      <p:pic>
        <p:nvPicPr>
          <p:cNvPr id="1030" name="Picture 6" descr="https://www.iconexperience.com/_img/o_collection_png/green_dark_grey/512x512/plain/mouse_pointe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1" t="4861" r="18468" b="5382"/>
          <a:stretch/>
        </p:blipFill>
        <p:spPr bwMode="auto">
          <a:xfrm>
            <a:off x="1275099" y="3471283"/>
            <a:ext cx="216959" cy="33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607692" y="3397805"/>
            <a:ext cx="368555" cy="396326"/>
            <a:chOff x="1179259" y="1705526"/>
            <a:chExt cx="368555" cy="396326"/>
          </a:xfrm>
        </p:grpSpPr>
        <p:sp>
          <p:nvSpPr>
            <p:cNvPr id="8" name="Rounded Rectangle 7"/>
            <p:cNvSpPr/>
            <p:nvPr/>
          </p:nvSpPr>
          <p:spPr>
            <a:xfrm>
              <a:off x="1191684" y="1745722"/>
              <a:ext cx="356130" cy="35613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241352" y="1785946"/>
              <a:ext cx="241195" cy="241204"/>
            </a:xfrm>
            <a:prstGeom prst="roundRect">
              <a:avLst>
                <a:gd name="adj" fmla="val 17313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79259" y="17055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6" descr="https://www.iconexperience.com/_img/o_collection_png/green_dark_grey/512x512/plain/mouse_pointe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1" t="4861" r="18468" b="5382"/>
          <a:stretch/>
        </p:blipFill>
        <p:spPr bwMode="auto">
          <a:xfrm>
            <a:off x="946666" y="3480886"/>
            <a:ext cx="216959" cy="33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s://www.iconexperience.com/_img/o_collection_png/green_dark_grey/512x512/plain/mouse_pointe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1" t="4861" r="18468" b="5382"/>
          <a:stretch/>
        </p:blipFill>
        <p:spPr bwMode="auto">
          <a:xfrm>
            <a:off x="2125912" y="3480885"/>
            <a:ext cx="216959" cy="33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2456125" y="3397805"/>
            <a:ext cx="368555" cy="396326"/>
            <a:chOff x="1179259" y="1705526"/>
            <a:chExt cx="368555" cy="396326"/>
          </a:xfrm>
        </p:grpSpPr>
        <p:sp>
          <p:nvSpPr>
            <p:cNvPr id="19" name="Rounded Rectangle 18"/>
            <p:cNvSpPr/>
            <p:nvPr/>
          </p:nvSpPr>
          <p:spPr>
            <a:xfrm>
              <a:off x="1191684" y="1745722"/>
              <a:ext cx="356130" cy="35613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241352" y="1785946"/>
              <a:ext cx="241195" cy="241204"/>
            </a:xfrm>
            <a:prstGeom prst="roundRect">
              <a:avLst>
                <a:gd name="adj" fmla="val 17313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79259" y="1705526"/>
              <a:ext cx="279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F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59061" y="3438001"/>
            <a:ext cx="246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    ,    ,      ,    ,      &gt;   </a:t>
            </a:r>
            <a:endParaRPr lang="en-US" sz="2400" dirty="0"/>
          </a:p>
        </p:txBody>
      </p:sp>
      <p:pic>
        <p:nvPicPr>
          <p:cNvPr id="22" name="Picture 2" descr="https://www.iconexperience.com/_img/g_collection_png/standard/512x512/server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8691"/>
          <a:stretch/>
        </p:blipFill>
        <p:spPr bwMode="auto">
          <a:xfrm>
            <a:off x="5978367" y="4268476"/>
            <a:ext cx="427121" cy="6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www.iconexperience.com/_img/g_collection_png/standard/512x512/server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8691"/>
          <a:stretch/>
        </p:blipFill>
        <p:spPr bwMode="auto">
          <a:xfrm>
            <a:off x="6894199" y="4272413"/>
            <a:ext cx="427121" cy="6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iconexperience.com/_img/g_collection_png/standard/512x512/server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8691"/>
          <a:stretch/>
        </p:blipFill>
        <p:spPr bwMode="auto">
          <a:xfrm>
            <a:off x="5116100" y="4272413"/>
            <a:ext cx="427121" cy="6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Workplac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6" b="95508" l="4883" r="94727">
                        <a14:foregroundMark x1="11328" y1="86523" x2="90820" y2="919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577" y="1496863"/>
            <a:ext cx="1187840" cy="118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059600" y="5003764"/>
            <a:ext cx="2265362" cy="2532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Virtualized </a:t>
            </a:r>
            <a:r>
              <a:rPr lang="en-US" dirty="0" err="1" smtClean="0"/>
              <a:t>Env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6645" y="3848553"/>
            <a:ext cx="2769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Login and change password</a:t>
            </a:r>
            <a:endParaRPr lang="en-US" i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445795" y="2749046"/>
            <a:ext cx="0" cy="127669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133375" y="2749046"/>
            <a:ext cx="0" cy="127669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88743" y="2993952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8867" y="3328108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200 OK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071832" y="2161330"/>
            <a:ext cx="1503360" cy="1558100"/>
          </a:xfrm>
          <a:custGeom>
            <a:avLst/>
            <a:gdLst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02998"/>
              <a:gd name="connsiteX1" fmla="*/ 1828800 w 4546600"/>
              <a:gd name="connsiteY1" fmla="*/ 1320800 h 1402998"/>
              <a:gd name="connsiteX2" fmla="*/ 3365500 w 4546600"/>
              <a:gd name="connsiteY2" fmla="*/ 317500 h 1402998"/>
              <a:gd name="connsiteX3" fmla="*/ 4546600 w 4546600"/>
              <a:gd name="connsiteY3" fmla="*/ 0 h 1402998"/>
              <a:gd name="connsiteX0" fmla="*/ 0 w 4546600"/>
              <a:gd name="connsiteY0" fmla="*/ 1498600 h 1527417"/>
              <a:gd name="connsiteX1" fmla="*/ 1828800 w 4546600"/>
              <a:gd name="connsiteY1" fmla="*/ 1320800 h 1527417"/>
              <a:gd name="connsiteX2" fmla="*/ 3365500 w 4546600"/>
              <a:gd name="connsiteY2" fmla="*/ 317500 h 1527417"/>
              <a:gd name="connsiteX3" fmla="*/ 4546600 w 4546600"/>
              <a:gd name="connsiteY3" fmla="*/ 0 h 1527417"/>
              <a:gd name="connsiteX0" fmla="*/ 0 w 4546600"/>
              <a:gd name="connsiteY0" fmla="*/ 1498600 h 1498600"/>
              <a:gd name="connsiteX1" fmla="*/ 1828800 w 4546600"/>
              <a:gd name="connsiteY1" fmla="*/ 1320800 h 1498600"/>
              <a:gd name="connsiteX2" fmla="*/ 3365500 w 4546600"/>
              <a:gd name="connsiteY2" fmla="*/ 317500 h 1498600"/>
              <a:gd name="connsiteX3" fmla="*/ 4546600 w 4546600"/>
              <a:gd name="connsiteY3" fmla="*/ 0 h 1498600"/>
              <a:gd name="connsiteX0" fmla="*/ 0 w 4546600"/>
              <a:gd name="connsiteY0" fmla="*/ 1358900 h 1406909"/>
              <a:gd name="connsiteX1" fmla="*/ 1828800 w 4546600"/>
              <a:gd name="connsiteY1" fmla="*/ 1320800 h 1406909"/>
              <a:gd name="connsiteX2" fmla="*/ 3365500 w 4546600"/>
              <a:gd name="connsiteY2" fmla="*/ 317500 h 1406909"/>
              <a:gd name="connsiteX3" fmla="*/ 4546600 w 4546600"/>
              <a:gd name="connsiteY3" fmla="*/ 0 h 1406909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365500 w 4546600"/>
              <a:gd name="connsiteY2" fmla="*/ 317500 h 1358900"/>
              <a:gd name="connsiteX3" fmla="*/ 4546600 w 4546600"/>
              <a:gd name="connsiteY3" fmla="*/ 0 h 1358900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238500 w 4546600"/>
              <a:gd name="connsiteY2" fmla="*/ 228600 h 1358900"/>
              <a:gd name="connsiteX3" fmla="*/ 4546600 w 4546600"/>
              <a:gd name="connsiteY3" fmla="*/ 0 h 135890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0697" h="1542497">
                <a:moveTo>
                  <a:pt x="0" y="1541780"/>
                </a:moveTo>
                <a:cubicBezTo>
                  <a:pt x="367241" y="1533313"/>
                  <a:pt x="1291701" y="1588917"/>
                  <a:pt x="1828800" y="1376680"/>
                </a:cubicBezTo>
                <a:cubicBezTo>
                  <a:pt x="2365899" y="1164443"/>
                  <a:pt x="2629158" y="529608"/>
                  <a:pt x="3222597" y="268356"/>
                </a:cubicBezTo>
                <a:cubicBezTo>
                  <a:pt x="3816036" y="7104"/>
                  <a:pt x="4317704" y="16878"/>
                  <a:pt x="4530697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obot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961" r="89844">
                        <a14:foregroundMark x1="37891" y1="3711" x2="47852" y2="16211"/>
                        <a14:foregroundMark x1="53125" y1="2930" x2="62695" y2="16016"/>
                        <a14:foregroundMark x1="37891" y1="15430" x2="47070" y2="4102"/>
                        <a14:foregroundMark x1="35742" y1="9961" x2="42188" y2="99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977" y="1516144"/>
            <a:ext cx="1249892" cy="124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7" name="Straight Arrow Connector 66"/>
          <p:cNvCxnSpPr>
            <a:stCxn id="45" idx="3"/>
          </p:cNvCxnSpPr>
          <p:nvPr/>
        </p:nvCxnSpPr>
        <p:spPr>
          <a:xfrm flipV="1">
            <a:off x="6950417" y="2084806"/>
            <a:ext cx="1901537" cy="5977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Freeform 73"/>
          <p:cNvSpPr/>
          <p:nvPr/>
        </p:nvSpPr>
        <p:spPr>
          <a:xfrm>
            <a:off x="6452386" y="2800056"/>
            <a:ext cx="2399568" cy="782754"/>
          </a:xfrm>
          <a:custGeom>
            <a:avLst/>
            <a:gdLst>
              <a:gd name="connsiteX0" fmla="*/ 0 w 2133600"/>
              <a:gd name="connsiteY0" fmla="*/ 0 h 785395"/>
              <a:gd name="connsiteX1" fmla="*/ 635000 w 2133600"/>
              <a:gd name="connsiteY1" fmla="*/ 781050 h 785395"/>
              <a:gd name="connsiteX2" fmla="*/ 1612900 w 2133600"/>
              <a:gd name="connsiteY2" fmla="*/ 311150 h 785395"/>
              <a:gd name="connsiteX3" fmla="*/ 2133600 w 2133600"/>
              <a:gd name="connsiteY3" fmla="*/ 215900 h 785395"/>
              <a:gd name="connsiteX0" fmla="*/ 0 w 2133600"/>
              <a:gd name="connsiteY0" fmla="*/ 0 h 785395"/>
              <a:gd name="connsiteX1" fmla="*/ 635000 w 2133600"/>
              <a:gd name="connsiteY1" fmla="*/ 781050 h 785395"/>
              <a:gd name="connsiteX2" fmla="*/ 1612900 w 2133600"/>
              <a:gd name="connsiteY2" fmla="*/ 311150 h 785395"/>
              <a:gd name="connsiteX3" fmla="*/ 2133600 w 2133600"/>
              <a:gd name="connsiteY3" fmla="*/ 215900 h 785395"/>
              <a:gd name="connsiteX0" fmla="*/ 0 w 2133600"/>
              <a:gd name="connsiteY0" fmla="*/ 0 h 781050"/>
              <a:gd name="connsiteX1" fmla="*/ 635000 w 2133600"/>
              <a:gd name="connsiteY1" fmla="*/ 781050 h 781050"/>
              <a:gd name="connsiteX2" fmla="*/ 1612900 w 2133600"/>
              <a:gd name="connsiteY2" fmla="*/ 311150 h 781050"/>
              <a:gd name="connsiteX3" fmla="*/ 2133600 w 2133600"/>
              <a:gd name="connsiteY3" fmla="*/ 215900 h 781050"/>
              <a:gd name="connsiteX0" fmla="*/ 0 w 2133600"/>
              <a:gd name="connsiteY0" fmla="*/ 0 h 782958"/>
              <a:gd name="connsiteX1" fmla="*/ 635000 w 2133600"/>
              <a:gd name="connsiteY1" fmla="*/ 781050 h 782958"/>
              <a:gd name="connsiteX2" fmla="*/ 2133600 w 2133600"/>
              <a:gd name="connsiteY2" fmla="*/ 215900 h 782958"/>
              <a:gd name="connsiteX0" fmla="*/ 0 w 2133600"/>
              <a:gd name="connsiteY0" fmla="*/ 0 h 782732"/>
              <a:gd name="connsiteX1" fmla="*/ 635000 w 2133600"/>
              <a:gd name="connsiteY1" fmla="*/ 781050 h 782732"/>
              <a:gd name="connsiteX2" fmla="*/ 2133600 w 2133600"/>
              <a:gd name="connsiteY2" fmla="*/ 215900 h 782732"/>
              <a:gd name="connsiteX0" fmla="*/ 0 w 2159793"/>
              <a:gd name="connsiteY0" fmla="*/ 0 h 782775"/>
              <a:gd name="connsiteX1" fmla="*/ 635000 w 2159793"/>
              <a:gd name="connsiteY1" fmla="*/ 781050 h 782775"/>
              <a:gd name="connsiteX2" fmla="*/ 2159793 w 2159793"/>
              <a:gd name="connsiteY2" fmla="*/ 218281 h 782775"/>
              <a:gd name="connsiteX0" fmla="*/ 0 w 2159793"/>
              <a:gd name="connsiteY0" fmla="*/ 0 h 782754"/>
              <a:gd name="connsiteX1" fmla="*/ 635000 w 2159793"/>
              <a:gd name="connsiteY1" fmla="*/ 781050 h 782754"/>
              <a:gd name="connsiteX2" fmla="*/ 2159793 w 2159793"/>
              <a:gd name="connsiteY2" fmla="*/ 218281 h 7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793" h="782754">
                <a:moveTo>
                  <a:pt x="0" y="0"/>
                </a:moveTo>
                <a:cubicBezTo>
                  <a:pt x="-266" y="545571"/>
                  <a:pt x="275035" y="744670"/>
                  <a:pt x="635000" y="781050"/>
                </a:cubicBezTo>
                <a:cubicBezTo>
                  <a:pt x="994966" y="817430"/>
                  <a:pt x="1245129" y="259821"/>
                  <a:pt x="2159793" y="218281"/>
                </a:cubicBez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118628" y="3117654"/>
            <a:ext cx="2733326" cy="916757"/>
          </a:xfrm>
          <a:custGeom>
            <a:avLst/>
            <a:gdLst>
              <a:gd name="connsiteX0" fmla="*/ 94432 w 2570932"/>
              <a:gd name="connsiteY0" fmla="*/ 946658 h 946658"/>
              <a:gd name="connsiteX1" fmla="*/ 138882 w 2570932"/>
              <a:gd name="connsiteY1" fmla="*/ 635508 h 946658"/>
              <a:gd name="connsiteX2" fmla="*/ 1421582 w 2570932"/>
              <a:gd name="connsiteY2" fmla="*/ 584708 h 946658"/>
              <a:gd name="connsiteX3" fmla="*/ 1910532 w 2570932"/>
              <a:gd name="connsiteY3" fmla="*/ 362458 h 946658"/>
              <a:gd name="connsiteX4" fmla="*/ 2355032 w 2570932"/>
              <a:gd name="connsiteY4" fmla="*/ 57658 h 946658"/>
              <a:gd name="connsiteX5" fmla="*/ 2570932 w 2570932"/>
              <a:gd name="connsiteY5" fmla="*/ 508 h 946658"/>
              <a:gd name="connsiteX0" fmla="*/ 19194 w 2495694"/>
              <a:gd name="connsiteY0" fmla="*/ 946658 h 946658"/>
              <a:gd name="connsiteX1" fmla="*/ 385113 w 2495694"/>
              <a:gd name="connsiteY1" fmla="*/ 611695 h 946658"/>
              <a:gd name="connsiteX2" fmla="*/ 1346344 w 2495694"/>
              <a:gd name="connsiteY2" fmla="*/ 584708 h 946658"/>
              <a:gd name="connsiteX3" fmla="*/ 1835294 w 2495694"/>
              <a:gd name="connsiteY3" fmla="*/ 362458 h 946658"/>
              <a:gd name="connsiteX4" fmla="*/ 2279794 w 2495694"/>
              <a:gd name="connsiteY4" fmla="*/ 57658 h 946658"/>
              <a:gd name="connsiteX5" fmla="*/ 2495694 w 2495694"/>
              <a:gd name="connsiteY5" fmla="*/ 508 h 946658"/>
              <a:gd name="connsiteX0" fmla="*/ 123 w 2476623"/>
              <a:gd name="connsiteY0" fmla="*/ 946658 h 946658"/>
              <a:gd name="connsiteX1" fmla="*/ 366042 w 2476623"/>
              <a:gd name="connsiteY1" fmla="*/ 611695 h 946658"/>
              <a:gd name="connsiteX2" fmla="*/ 1327273 w 2476623"/>
              <a:gd name="connsiteY2" fmla="*/ 584708 h 946658"/>
              <a:gd name="connsiteX3" fmla="*/ 1816223 w 2476623"/>
              <a:gd name="connsiteY3" fmla="*/ 362458 h 946658"/>
              <a:gd name="connsiteX4" fmla="*/ 2260723 w 2476623"/>
              <a:gd name="connsiteY4" fmla="*/ 57658 h 946658"/>
              <a:gd name="connsiteX5" fmla="*/ 2476623 w 2476623"/>
              <a:gd name="connsiteY5" fmla="*/ 508 h 946658"/>
              <a:gd name="connsiteX0" fmla="*/ 76 w 2476576"/>
              <a:gd name="connsiteY0" fmla="*/ 946658 h 946658"/>
              <a:gd name="connsiteX1" fmla="*/ 365995 w 2476576"/>
              <a:gd name="connsiteY1" fmla="*/ 611695 h 946658"/>
              <a:gd name="connsiteX2" fmla="*/ 1327226 w 2476576"/>
              <a:gd name="connsiteY2" fmla="*/ 584708 h 946658"/>
              <a:gd name="connsiteX3" fmla="*/ 1816176 w 2476576"/>
              <a:gd name="connsiteY3" fmla="*/ 362458 h 946658"/>
              <a:gd name="connsiteX4" fmla="*/ 2260676 w 2476576"/>
              <a:gd name="connsiteY4" fmla="*/ 57658 h 946658"/>
              <a:gd name="connsiteX5" fmla="*/ 2476576 w 2476576"/>
              <a:gd name="connsiteY5" fmla="*/ 508 h 946658"/>
              <a:gd name="connsiteX0" fmla="*/ 76 w 2476576"/>
              <a:gd name="connsiteY0" fmla="*/ 946658 h 946658"/>
              <a:gd name="connsiteX1" fmla="*/ 365995 w 2476576"/>
              <a:gd name="connsiteY1" fmla="*/ 611695 h 946658"/>
              <a:gd name="connsiteX2" fmla="*/ 1327226 w 2476576"/>
              <a:gd name="connsiteY2" fmla="*/ 584708 h 946658"/>
              <a:gd name="connsiteX3" fmla="*/ 2260676 w 2476576"/>
              <a:gd name="connsiteY3" fmla="*/ 57658 h 946658"/>
              <a:gd name="connsiteX4" fmla="*/ 2476576 w 2476576"/>
              <a:gd name="connsiteY4" fmla="*/ 508 h 946658"/>
              <a:gd name="connsiteX0" fmla="*/ 76 w 2476576"/>
              <a:gd name="connsiteY0" fmla="*/ 946169 h 946169"/>
              <a:gd name="connsiteX1" fmla="*/ 365995 w 2476576"/>
              <a:gd name="connsiteY1" fmla="*/ 611206 h 946169"/>
              <a:gd name="connsiteX2" fmla="*/ 1327226 w 2476576"/>
              <a:gd name="connsiteY2" fmla="*/ 584219 h 946169"/>
              <a:gd name="connsiteX3" fmla="*/ 1963020 w 2476576"/>
              <a:gd name="connsiteY3" fmla="*/ 161944 h 946169"/>
              <a:gd name="connsiteX4" fmla="*/ 2476576 w 2476576"/>
              <a:gd name="connsiteY4" fmla="*/ 19 h 946169"/>
              <a:gd name="connsiteX0" fmla="*/ 76 w 2476576"/>
              <a:gd name="connsiteY0" fmla="*/ 946150 h 946150"/>
              <a:gd name="connsiteX1" fmla="*/ 365995 w 2476576"/>
              <a:gd name="connsiteY1" fmla="*/ 611187 h 946150"/>
              <a:gd name="connsiteX2" fmla="*/ 1327226 w 2476576"/>
              <a:gd name="connsiteY2" fmla="*/ 584200 h 946150"/>
              <a:gd name="connsiteX3" fmla="*/ 2476576 w 2476576"/>
              <a:gd name="connsiteY3" fmla="*/ 0 h 946150"/>
              <a:gd name="connsiteX0" fmla="*/ 76 w 2476576"/>
              <a:gd name="connsiteY0" fmla="*/ 946150 h 946150"/>
              <a:gd name="connsiteX1" fmla="*/ 365995 w 2476576"/>
              <a:gd name="connsiteY1" fmla="*/ 611187 h 946150"/>
              <a:gd name="connsiteX2" fmla="*/ 1327226 w 2476576"/>
              <a:gd name="connsiteY2" fmla="*/ 584200 h 946150"/>
              <a:gd name="connsiteX3" fmla="*/ 2476576 w 2476576"/>
              <a:gd name="connsiteY3" fmla="*/ 0 h 946150"/>
              <a:gd name="connsiteX0" fmla="*/ 262 w 2476762"/>
              <a:gd name="connsiteY0" fmla="*/ 946150 h 946150"/>
              <a:gd name="connsiteX1" fmla="*/ 366181 w 2476762"/>
              <a:gd name="connsiteY1" fmla="*/ 611187 h 946150"/>
              <a:gd name="connsiteX2" fmla="*/ 1834619 w 2476762"/>
              <a:gd name="connsiteY2" fmla="*/ 538956 h 946150"/>
              <a:gd name="connsiteX3" fmla="*/ 2476762 w 2476762"/>
              <a:gd name="connsiteY3" fmla="*/ 0 h 946150"/>
              <a:gd name="connsiteX0" fmla="*/ 262 w 2476762"/>
              <a:gd name="connsiteY0" fmla="*/ 946150 h 946150"/>
              <a:gd name="connsiteX1" fmla="*/ 366181 w 2476762"/>
              <a:gd name="connsiteY1" fmla="*/ 611187 h 946150"/>
              <a:gd name="connsiteX2" fmla="*/ 1834619 w 2476762"/>
              <a:gd name="connsiteY2" fmla="*/ 538956 h 946150"/>
              <a:gd name="connsiteX3" fmla="*/ 2476762 w 2476762"/>
              <a:gd name="connsiteY3" fmla="*/ 0 h 946150"/>
              <a:gd name="connsiteX0" fmla="*/ 0 w 2476500"/>
              <a:gd name="connsiteY0" fmla="*/ 946150 h 946150"/>
              <a:gd name="connsiteX1" fmla="*/ 1834357 w 2476500"/>
              <a:gd name="connsiteY1" fmla="*/ 538956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834357 w 2476500"/>
              <a:gd name="connsiteY1" fmla="*/ 538956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0" h="946150">
                <a:moveTo>
                  <a:pt x="0" y="946150"/>
                </a:moveTo>
                <a:cubicBezTo>
                  <a:pt x="1158" y="530325"/>
                  <a:pt x="834893" y="717020"/>
                  <a:pt x="1172369" y="603250"/>
                </a:cubicBezTo>
                <a:cubicBezTo>
                  <a:pt x="1509845" y="489480"/>
                  <a:pt x="1782233" y="33602"/>
                  <a:pt x="2476500" y="0"/>
                </a:cubicBez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 flipV="1">
            <a:off x="7466852" y="4640531"/>
            <a:ext cx="1385102" cy="45719"/>
          </a:xfrm>
          <a:custGeom>
            <a:avLst/>
            <a:gdLst>
              <a:gd name="connsiteX0" fmla="*/ 0 w 1965960"/>
              <a:gd name="connsiteY0" fmla="*/ 0 h 251372"/>
              <a:gd name="connsiteX1" fmla="*/ 1173480 w 1965960"/>
              <a:gd name="connsiteY1" fmla="*/ 220980 h 251372"/>
              <a:gd name="connsiteX2" fmla="*/ 1965960 w 1965960"/>
              <a:gd name="connsiteY2" fmla="*/ 243840 h 251372"/>
              <a:gd name="connsiteX0" fmla="*/ 0 w 1426894"/>
              <a:gd name="connsiteY0" fmla="*/ 0 h 251372"/>
              <a:gd name="connsiteX1" fmla="*/ 634414 w 1426894"/>
              <a:gd name="connsiteY1" fmla="*/ 220980 h 251372"/>
              <a:gd name="connsiteX2" fmla="*/ 1426894 w 1426894"/>
              <a:gd name="connsiteY2" fmla="*/ 243840 h 251372"/>
              <a:gd name="connsiteX0" fmla="*/ 0 w 1426894"/>
              <a:gd name="connsiteY0" fmla="*/ 0 h 243840"/>
              <a:gd name="connsiteX1" fmla="*/ 1426894 w 1426894"/>
              <a:gd name="connsiteY1" fmla="*/ 243840 h 243840"/>
              <a:gd name="connsiteX0" fmla="*/ 0 w 1426894"/>
              <a:gd name="connsiteY0" fmla="*/ 0 h 243840"/>
              <a:gd name="connsiteX1" fmla="*/ 1426894 w 1426894"/>
              <a:gd name="connsiteY1" fmla="*/ 243840 h 243840"/>
              <a:gd name="connsiteX0" fmla="*/ 0 w 1426894"/>
              <a:gd name="connsiteY0" fmla="*/ 0 h 243940"/>
              <a:gd name="connsiteX1" fmla="*/ 1426894 w 1426894"/>
              <a:gd name="connsiteY1" fmla="*/ 243840 h 243940"/>
              <a:gd name="connsiteX0" fmla="*/ 0 w 1426894"/>
              <a:gd name="connsiteY0" fmla="*/ 0 h 38915"/>
              <a:gd name="connsiteX1" fmla="*/ 1426894 w 1426894"/>
              <a:gd name="connsiteY1" fmla="*/ 38357 h 3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6894" h="38915">
                <a:moveTo>
                  <a:pt x="0" y="0"/>
                </a:moveTo>
                <a:cubicBezTo>
                  <a:pt x="521836" y="2903"/>
                  <a:pt x="627824" y="44162"/>
                  <a:pt x="1426894" y="38357"/>
                </a:cubicBez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4782944" y="1005840"/>
            <a:ext cx="2657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Dynamic Trace Generation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880691" y="1876935"/>
            <a:ext cx="2590888" cy="431305"/>
            <a:chOff x="8391435" y="1753653"/>
            <a:chExt cx="3147965" cy="555766"/>
          </a:xfrm>
        </p:grpSpPr>
        <p:pic>
          <p:nvPicPr>
            <p:cNvPr id="112" name="Picture 6" descr="https://www.iconexperience.com/_img/o_collection_png/green_dark_grey/512x512/plain/mouse_pointe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1" t="4861" r="18468" b="5382"/>
            <a:stretch/>
          </p:blipFill>
          <p:spPr bwMode="auto">
            <a:xfrm>
              <a:off x="9007474" y="1827131"/>
              <a:ext cx="216959" cy="331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4" name="Group 113"/>
            <p:cNvGrpSpPr/>
            <p:nvPr/>
          </p:nvGrpSpPr>
          <p:grpSpPr>
            <a:xfrm>
              <a:off x="9340067" y="1753653"/>
              <a:ext cx="368555" cy="396326"/>
              <a:chOff x="1179259" y="1705526"/>
              <a:chExt cx="368555" cy="396326"/>
            </a:xfrm>
          </p:grpSpPr>
          <p:sp>
            <p:nvSpPr>
              <p:cNvPr id="116" name="Rounded Rectangle 115"/>
              <p:cNvSpPr/>
              <p:nvPr/>
            </p:nvSpPr>
            <p:spPr>
              <a:xfrm>
                <a:off x="1191684" y="1745722"/>
                <a:ext cx="356130" cy="356130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/>
            </p:nvSpPr>
            <p:spPr>
              <a:xfrm>
                <a:off x="1241352" y="1785946"/>
                <a:ext cx="241195" cy="241204"/>
              </a:xfrm>
              <a:prstGeom prst="roundRect">
                <a:avLst>
                  <a:gd name="adj" fmla="val 17313"/>
                </a:avLst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179259" y="1705526"/>
                <a:ext cx="3032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A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20" name="Picture 6" descr="https://www.iconexperience.com/_img/o_collection_png/green_dark_grey/512x512/plain/mouse_pointe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1" t="4861" r="18468" b="5382"/>
            <a:stretch/>
          </p:blipFill>
          <p:spPr bwMode="auto">
            <a:xfrm>
              <a:off x="8679041" y="1836734"/>
              <a:ext cx="216959" cy="331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6" descr="https://www.iconexperience.com/_img/o_collection_png/green_dark_grey/512x512/plain/mouse_pointe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1" t="4861" r="18468" b="5382"/>
            <a:stretch/>
          </p:blipFill>
          <p:spPr bwMode="auto">
            <a:xfrm>
              <a:off x="9858287" y="1836733"/>
              <a:ext cx="216959" cy="331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2" name="Group 121"/>
            <p:cNvGrpSpPr/>
            <p:nvPr/>
          </p:nvGrpSpPr>
          <p:grpSpPr>
            <a:xfrm>
              <a:off x="10188500" y="1753653"/>
              <a:ext cx="368555" cy="396326"/>
              <a:chOff x="1179259" y="1705526"/>
              <a:chExt cx="368555" cy="396326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1191684" y="1745722"/>
                <a:ext cx="356130" cy="356130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1241352" y="1785946"/>
                <a:ext cx="241195" cy="241204"/>
              </a:xfrm>
              <a:prstGeom prst="roundRect">
                <a:avLst>
                  <a:gd name="adj" fmla="val 17313"/>
                </a:avLst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179259" y="1705526"/>
                <a:ext cx="2792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</a:rPr>
                  <a:t>F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8391435" y="1793850"/>
              <a:ext cx="3147965" cy="515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&lt;    ,    ,      ,    ,      &gt;   </a:t>
              </a:r>
              <a:endParaRPr lang="en-US" sz="2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866701" y="3064821"/>
            <a:ext cx="326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/>
              <a:t> 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/>
              <a:t> 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302</a:t>
            </a:r>
            <a:r>
              <a:rPr lang="en-US" dirty="0" smtClean="0"/>
              <a:t> &gt;   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8851954" y="4465687"/>
            <a:ext cx="326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       ,         &gt;   </a:t>
            </a:r>
            <a:endParaRPr lang="en-US" dirty="0"/>
          </a:p>
        </p:txBody>
      </p:sp>
      <p:pic>
        <p:nvPicPr>
          <p:cNvPr id="132" name="Picture 14" descr="Image result for gears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573" y="4491136"/>
            <a:ext cx="390227" cy="39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4" descr="Image result for gears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278" y="4473367"/>
            <a:ext cx="390227" cy="39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 animBg="1"/>
      <p:bldP spid="14" grpId="0"/>
      <p:bldP spid="36" grpId="0"/>
      <p:bldP spid="37" grpId="0"/>
      <p:bldP spid="27" grpId="0" animBg="1"/>
      <p:bldP spid="74" grpId="0" animBg="1"/>
      <p:bldP spid="91" grpId="0" animBg="1"/>
      <p:bldP spid="92" grpId="0" animBg="1"/>
      <p:bldP spid="104" grpId="0"/>
      <p:bldP spid="130" grpId="0"/>
      <p:bldP spid="1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sosceles Triangle 124"/>
          <p:cNvSpPr/>
          <p:nvPr/>
        </p:nvSpPr>
        <p:spPr>
          <a:xfrm>
            <a:off x="3293382" y="3185991"/>
            <a:ext cx="324102" cy="374565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Deemon</a:t>
            </a:r>
            <a:r>
              <a:rPr lang="en-US" dirty="0" smtClean="0"/>
              <a:t>: Model Construction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11</a:t>
            </a:fld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307670" y="1910038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6" descr="https://www.iconexperience.com/_img/o_collection_png/green_dark_grey/512x512/plain/mouse_point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692" y1="11290" x2="61538" y2="887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06462" y="1954902"/>
            <a:ext cx="168292" cy="25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Oval 74"/>
          <p:cNvSpPr/>
          <p:nvPr/>
        </p:nvSpPr>
        <p:spPr>
          <a:xfrm>
            <a:off x="3295962" y="1913868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6" descr="https://www.iconexperience.com/_img/o_collection_png/green_dark_grey/512x512/plain/mouse_point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692" y1="11290" x2="61538" y2="887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94754" y="1958732"/>
            <a:ext cx="168292" cy="25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Oval 76"/>
          <p:cNvSpPr/>
          <p:nvPr/>
        </p:nvSpPr>
        <p:spPr>
          <a:xfrm>
            <a:off x="4284648" y="1913572"/>
            <a:ext cx="327660" cy="32766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4323938" y="1954953"/>
            <a:ext cx="251992" cy="243596"/>
            <a:chOff x="1183048" y="1745722"/>
            <a:chExt cx="368406" cy="356130"/>
          </a:xfrm>
        </p:grpSpPr>
        <p:sp>
          <p:nvSpPr>
            <p:cNvPr id="88" name="Rounded Rectangle 87"/>
            <p:cNvSpPr/>
            <p:nvPr/>
          </p:nvSpPr>
          <p:spPr>
            <a:xfrm>
              <a:off x="1191684" y="1745722"/>
              <a:ext cx="356130" cy="35613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241352" y="1785946"/>
              <a:ext cx="241195" cy="241204"/>
            </a:xfrm>
            <a:prstGeom prst="roundRect">
              <a:avLst>
                <a:gd name="adj" fmla="val 17313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183048" y="1750840"/>
              <a:ext cx="368406" cy="33747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A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96" name="Oval 95"/>
          <p:cNvSpPr/>
          <p:nvPr/>
        </p:nvSpPr>
        <p:spPr>
          <a:xfrm>
            <a:off x="2289079" y="2997595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1361684" y="3560729"/>
            <a:ext cx="609600" cy="333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058778" y="3560729"/>
            <a:ext cx="609600" cy="333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1973721" y="4053308"/>
            <a:ext cx="921685" cy="333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YBLqp32F</a:t>
            </a:r>
          </a:p>
        </p:txBody>
      </p:sp>
      <p:sp>
        <p:nvSpPr>
          <p:cNvPr id="102" name="Oval 101"/>
          <p:cNvSpPr/>
          <p:nvPr/>
        </p:nvSpPr>
        <p:spPr>
          <a:xfrm>
            <a:off x="2724757" y="3560556"/>
            <a:ext cx="327660" cy="32766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95" name="Straight Connector 94"/>
          <p:cNvCxnSpPr>
            <a:stCxn id="93" idx="0"/>
            <a:endCxn id="96" idx="4"/>
          </p:cNvCxnSpPr>
          <p:nvPr/>
        </p:nvCxnSpPr>
        <p:spPr>
          <a:xfrm flipV="1">
            <a:off x="1666484" y="3325255"/>
            <a:ext cx="786425" cy="23547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9" idx="0"/>
            <a:endCxn id="96" idx="4"/>
          </p:cNvCxnSpPr>
          <p:nvPr/>
        </p:nvCxnSpPr>
        <p:spPr>
          <a:xfrm flipV="1">
            <a:off x="2363578" y="3325255"/>
            <a:ext cx="89331" cy="23547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02" idx="0"/>
            <a:endCxn id="96" idx="4"/>
          </p:cNvCxnSpPr>
          <p:nvPr/>
        </p:nvCxnSpPr>
        <p:spPr>
          <a:xfrm flipH="1" flipV="1">
            <a:off x="2452909" y="3325255"/>
            <a:ext cx="435678" cy="2353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2" idx="4"/>
            <a:endCxn id="100" idx="0"/>
          </p:cNvCxnSpPr>
          <p:nvPr/>
        </p:nvCxnSpPr>
        <p:spPr>
          <a:xfrm flipH="1">
            <a:off x="2434564" y="3888216"/>
            <a:ext cx="454023" cy="1650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2261991" y="3038315"/>
            <a:ext cx="3690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GET</a:t>
            </a:r>
            <a:endParaRPr lang="en-US" sz="9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697668" y="3595598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 smtClean="0"/>
              <a:t>hdrs</a:t>
            </a:r>
            <a:endParaRPr lang="en-US" sz="900" i="1" dirty="0"/>
          </a:p>
        </p:txBody>
      </p:sp>
      <p:cxnSp>
        <p:nvCxnSpPr>
          <p:cNvPr id="115" name="Straight Connector 114"/>
          <p:cNvCxnSpPr>
            <a:stCxn id="102" idx="4"/>
            <a:endCxn id="118" idx="0"/>
          </p:cNvCxnSpPr>
          <p:nvPr/>
        </p:nvCxnSpPr>
        <p:spPr>
          <a:xfrm>
            <a:off x="2888587" y="3888216"/>
            <a:ext cx="385839" cy="1650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3009572" y="4053308"/>
            <a:ext cx="529708" cy="333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293382" y="2994318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3266294" y="3035038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200</a:t>
            </a:r>
            <a:endParaRPr lang="en-US" sz="900" dirty="0"/>
          </a:p>
        </p:txBody>
      </p:sp>
      <p:sp>
        <p:nvSpPr>
          <p:cNvPr id="133" name="Isosceles Triangle 132"/>
          <p:cNvSpPr/>
          <p:nvPr/>
        </p:nvSpPr>
        <p:spPr>
          <a:xfrm>
            <a:off x="4288206" y="3187194"/>
            <a:ext cx="324102" cy="374565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4288206" y="2995521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4261118" y="3036241"/>
            <a:ext cx="3690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GET</a:t>
            </a:r>
            <a:endParaRPr lang="en-US" sz="900" dirty="0"/>
          </a:p>
        </p:txBody>
      </p:sp>
      <p:sp>
        <p:nvSpPr>
          <p:cNvPr id="136" name="Isosceles Triangle 135"/>
          <p:cNvSpPr/>
          <p:nvPr/>
        </p:nvSpPr>
        <p:spPr>
          <a:xfrm>
            <a:off x="5254340" y="3185991"/>
            <a:ext cx="324102" cy="374565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254340" y="2994318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5227252" y="3035038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302</a:t>
            </a:r>
            <a:endParaRPr lang="en-US" sz="900" dirty="0"/>
          </a:p>
        </p:txBody>
      </p:sp>
      <p:sp>
        <p:nvSpPr>
          <p:cNvPr id="1024" name="Freeform 1023"/>
          <p:cNvSpPr/>
          <p:nvPr/>
        </p:nvSpPr>
        <p:spPr>
          <a:xfrm>
            <a:off x="2647444" y="1863507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3634461" y="1863507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5688006">
            <a:off x="2357920" y="2546070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5688006">
            <a:off x="4322683" y="2546070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2642473" y="2959672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3652761" y="2954264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4631195" y="2958451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2739001" y="1621951"/>
            <a:ext cx="45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next</a:t>
            </a:r>
            <a:endParaRPr lang="en-US" sz="1200" i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2680889" y="2328420"/>
            <a:ext cx="616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caused</a:t>
            </a:r>
            <a:endParaRPr lang="en-US" sz="1200" i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3730989" y="1621951"/>
            <a:ext cx="45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next</a:t>
            </a:r>
            <a:endParaRPr lang="en-US" sz="1200" i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2748152" y="2728284"/>
            <a:ext cx="45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next</a:t>
            </a:r>
            <a:endParaRPr lang="en-US" sz="1200" i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740140" y="2728284"/>
            <a:ext cx="45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next</a:t>
            </a:r>
            <a:endParaRPr lang="en-US" sz="1200" i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4716327" y="2741280"/>
            <a:ext cx="45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next</a:t>
            </a:r>
            <a:endParaRPr lang="en-US" sz="1200" i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4694366" y="2328420"/>
            <a:ext cx="616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caused</a:t>
            </a:r>
            <a:endParaRPr lang="en-US" sz="1200" i="1" dirty="0"/>
          </a:p>
        </p:txBody>
      </p:sp>
      <p:sp>
        <p:nvSpPr>
          <p:cNvPr id="155" name="Oval 154"/>
          <p:cNvSpPr/>
          <p:nvPr/>
        </p:nvSpPr>
        <p:spPr>
          <a:xfrm>
            <a:off x="2236513" y="4567480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1023807" y="5130614"/>
            <a:ext cx="894911" cy="333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2006212" y="5130614"/>
            <a:ext cx="609600" cy="333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1921155" y="5623193"/>
            <a:ext cx="921685" cy="333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id=</a:t>
            </a:r>
            <a:r>
              <a:rPr lang="en-US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YBLqp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2672191" y="5130441"/>
            <a:ext cx="327660" cy="3276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160" name="Straight Connector 159"/>
          <p:cNvCxnSpPr>
            <a:stCxn id="156" idx="0"/>
            <a:endCxn id="155" idx="4"/>
          </p:cNvCxnSpPr>
          <p:nvPr/>
        </p:nvCxnSpPr>
        <p:spPr>
          <a:xfrm flipV="1">
            <a:off x="1471263" y="4895140"/>
            <a:ext cx="929080" cy="23547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7" idx="0"/>
            <a:endCxn id="155" idx="4"/>
          </p:cNvCxnSpPr>
          <p:nvPr/>
        </p:nvCxnSpPr>
        <p:spPr>
          <a:xfrm flipV="1">
            <a:off x="2311012" y="4895140"/>
            <a:ext cx="89331" cy="23547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9" idx="0"/>
            <a:endCxn id="155" idx="4"/>
          </p:cNvCxnSpPr>
          <p:nvPr/>
        </p:nvCxnSpPr>
        <p:spPr>
          <a:xfrm flipH="1" flipV="1">
            <a:off x="2400343" y="4895140"/>
            <a:ext cx="435678" cy="2353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9" idx="4"/>
            <a:endCxn id="158" idx="0"/>
          </p:cNvCxnSpPr>
          <p:nvPr/>
        </p:nvCxnSpPr>
        <p:spPr>
          <a:xfrm flipH="1">
            <a:off x="2381998" y="5458101"/>
            <a:ext cx="454023" cy="1650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09425" y="4608200"/>
            <a:ext cx="362600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00" i="1" dirty="0" smtClean="0"/>
              <a:t>SQL</a:t>
            </a:r>
            <a:endParaRPr lang="en-US" sz="900" i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2645102" y="5165483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 smtClean="0"/>
              <a:t>claus</a:t>
            </a:r>
            <a:endParaRPr lang="en-US" sz="900" i="1" dirty="0"/>
          </a:p>
        </p:txBody>
      </p:sp>
      <p:cxnSp>
        <p:nvCxnSpPr>
          <p:cNvPr id="166" name="Straight Connector 165"/>
          <p:cNvCxnSpPr>
            <a:stCxn id="159" idx="4"/>
            <a:endCxn id="167" idx="0"/>
          </p:cNvCxnSpPr>
          <p:nvPr/>
        </p:nvCxnSpPr>
        <p:spPr>
          <a:xfrm>
            <a:off x="2836021" y="5458101"/>
            <a:ext cx="385839" cy="1650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7" name="Rounded Rectangle 166"/>
          <p:cNvSpPr/>
          <p:nvPr/>
        </p:nvSpPr>
        <p:spPr>
          <a:xfrm>
            <a:off x="2957006" y="5623193"/>
            <a:ext cx="529708" cy="333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1" name="Isosceles Triangle 170"/>
          <p:cNvSpPr/>
          <p:nvPr/>
        </p:nvSpPr>
        <p:spPr>
          <a:xfrm>
            <a:off x="4323648" y="4758073"/>
            <a:ext cx="324102" cy="374565"/>
          </a:xfrm>
          <a:prstGeom prst="triangle">
            <a:avLst/>
          </a:prstGeom>
          <a:solidFill>
            <a:schemeClr val="accent6">
              <a:alpha val="51000"/>
            </a:schemeClr>
          </a:solidFill>
          <a:ln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4323648" y="4566400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4296560" y="4607120"/>
            <a:ext cx="3626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SQL</a:t>
            </a:r>
            <a:endParaRPr lang="en-US" sz="900" i="1" dirty="0"/>
          </a:p>
        </p:txBody>
      </p:sp>
      <p:sp>
        <p:nvSpPr>
          <p:cNvPr id="174" name="Freeform 173"/>
          <p:cNvSpPr/>
          <p:nvPr/>
        </p:nvSpPr>
        <p:spPr>
          <a:xfrm>
            <a:off x="2739001" y="4612368"/>
            <a:ext cx="1469290" cy="68492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3291240" y="4365837"/>
            <a:ext cx="45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next</a:t>
            </a:r>
            <a:endParaRPr lang="en-US" sz="1200" i="1" dirty="0"/>
          </a:p>
        </p:txBody>
      </p:sp>
      <p:sp>
        <p:nvSpPr>
          <p:cNvPr id="176" name="Freeform 175"/>
          <p:cNvSpPr/>
          <p:nvPr/>
        </p:nvSpPr>
        <p:spPr>
          <a:xfrm rot="5688006">
            <a:off x="4071919" y="3857925"/>
            <a:ext cx="1236943" cy="111850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4716327" y="3715479"/>
            <a:ext cx="616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caused</a:t>
            </a:r>
            <a:endParaRPr lang="en-US" sz="12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2538246" y="996786"/>
            <a:ext cx="2285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Traces and Parse Trees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6098670" y="2240825"/>
            <a:ext cx="327660" cy="327660"/>
          </a:xfrm>
          <a:prstGeom prst="ellips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7655453" y="2238407"/>
            <a:ext cx="327660" cy="327660"/>
          </a:xfrm>
          <a:prstGeom prst="ellips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342031" y="2100941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ounded Rectangle 113"/>
          <p:cNvSpPr/>
          <p:nvPr/>
        </p:nvSpPr>
        <p:spPr>
          <a:xfrm>
            <a:off x="6736091" y="2243157"/>
            <a:ext cx="609600" cy="333080"/>
          </a:xfrm>
          <a:prstGeom prst="round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7066924" y="2103163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4031" y="2201962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653075" y="220059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700477" y="2223335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→q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448184" y="1860015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trans</a:t>
            </a:r>
            <a:endParaRPr lang="en-US" sz="1200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7206929" y="1860015"/>
            <a:ext cx="312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to</a:t>
            </a:r>
            <a:endParaRPr lang="en-US" sz="1200" i="1" dirty="0"/>
          </a:p>
        </p:txBody>
      </p:sp>
      <p:sp>
        <p:nvSpPr>
          <p:cNvPr id="24" name="Freeform 23"/>
          <p:cNvSpPr/>
          <p:nvPr/>
        </p:nvSpPr>
        <p:spPr>
          <a:xfrm>
            <a:off x="4718479" y="2617383"/>
            <a:ext cx="2325503" cy="1344561"/>
          </a:xfrm>
          <a:custGeom>
            <a:avLst/>
            <a:gdLst>
              <a:gd name="connsiteX0" fmla="*/ 0 w 2993456"/>
              <a:gd name="connsiteY0" fmla="*/ 577515 h 2211566"/>
              <a:gd name="connsiteX1" fmla="*/ 2406315 w 2993456"/>
              <a:gd name="connsiteY1" fmla="*/ 2204185 h 2211566"/>
              <a:gd name="connsiteX2" fmla="*/ 2993456 w 2993456"/>
              <a:gd name="connsiteY2" fmla="*/ 0 h 2211566"/>
              <a:gd name="connsiteX0" fmla="*/ 0 w 2993456"/>
              <a:gd name="connsiteY0" fmla="*/ 577515 h 2211486"/>
              <a:gd name="connsiteX1" fmla="*/ 2406315 w 2993456"/>
              <a:gd name="connsiteY1" fmla="*/ 2204185 h 2211486"/>
              <a:gd name="connsiteX2" fmla="*/ 2993456 w 2993456"/>
              <a:gd name="connsiteY2" fmla="*/ 0 h 2211486"/>
              <a:gd name="connsiteX0" fmla="*/ 0 w 2993456"/>
              <a:gd name="connsiteY0" fmla="*/ 577515 h 2208473"/>
              <a:gd name="connsiteX1" fmla="*/ 2406315 w 2993456"/>
              <a:gd name="connsiteY1" fmla="*/ 2204185 h 2208473"/>
              <a:gd name="connsiteX2" fmla="*/ 2993456 w 2993456"/>
              <a:gd name="connsiteY2" fmla="*/ 0 h 2208473"/>
              <a:gd name="connsiteX0" fmla="*/ 0 w 2993456"/>
              <a:gd name="connsiteY0" fmla="*/ 577515 h 2204463"/>
              <a:gd name="connsiteX1" fmla="*/ 2406315 w 2993456"/>
              <a:gd name="connsiteY1" fmla="*/ 2204185 h 2204463"/>
              <a:gd name="connsiteX2" fmla="*/ 2993456 w 2993456"/>
              <a:gd name="connsiteY2" fmla="*/ 0 h 2204463"/>
              <a:gd name="connsiteX0" fmla="*/ 0 w 2993456"/>
              <a:gd name="connsiteY0" fmla="*/ 577515 h 1416280"/>
              <a:gd name="connsiteX1" fmla="*/ 1280160 w 2993456"/>
              <a:gd name="connsiteY1" fmla="*/ 1415466 h 1416280"/>
              <a:gd name="connsiteX2" fmla="*/ 2993456 w 2993456"/>
              <a:gd name="connsiteY2" fmla="*/ 0 h 1416280"/>
              <a:gd name="connsiteX0" fmla="*/ 0 w 2993456"/>
              <a:gd name="connsiteY0" fmla="*/ 577515 h 1415905"/>
              <a:gd name="connsiteX1" fmla="*/ 1280160 w 2993456"/>
              <a:gd name="connsiteY1" fmla="*/ 1415466 h 1415905"/>
              <a:gd name="connsiteX2" fmla="*/ 2993456 w 2993456"/>
              <a:gd name="connsiteY2" fmla="*/ 0 h 1415905"/>
              <a:gd name="connsiteX0" fmla="*/ 0 w 2877953"/>
              <a:gd name="connsiteY0" fmla="*/ 534882 h 1380088"/>
              <a:gd name="connsiteX1" fmla="*/ 1280160 w 2877953"/>
              <a:gd name="connsiteY1" fmla="*/ 1372833 h 1380088"/>
              <a:gd name="connsiteX2" fmla="*/ 2877953 w 2877953"/>
              <a:gd name="connsiteY2" fmla="*/ 0 h 1380088"/>
              <a:gd name="connsiteX0" fmla="*/ 0 w 2916053"/>
              <a:gd name="connsiteY0" fmla="*/ 619261 h 1466663"/>
              <a:gd name="connsiteX1" fmla="*/ 1280160 w 2916053"/>
              <a:gd name="connsiteY1" fmla="*/ 1457212 h 1466663"/>
              <a:gd name="connsiteX2" fmla="*/ 2916053 w 2916053"/>
              <a:gd name="connsiteY2" fmla="*/ 0 h 1466663"/>
              <a:gd name="connsiteX0" fmla="*/ 0 w 2916053"/>
              <a:gd name="connsiteY0" fmla="*/ 619261 h 1457237"/>
              <a:gd name="connsiteX1" fmla="*/ 1280160 w 2916053"/>
              <a:gd name="connsiteY1" fmla="*/ 1457212 h 1457237"/>
              <a:gd name="connsiteX2" fmla="*/ 2916053 w 2916053"/>
              <a:gd name="connsiteY2" fmla="*/ 0 h 1457237"/>
              <a:gd name="connsiteX0" fmla="*/ 0 w 2916053"/>
              <a:gd name="connsiteY0" fmla="*/ 619261 h 1457234"/>
              <a:gd name="connsiteX1" fmla="*/ 1280160 w 2916053"/>
              <a:gd name="connsiteY1" fmla="*/ 1457212 h 1457234"/>
              <a:gd name="connsiteX2" fmla="*/ 2916053 w 2916053"/>
              <a:gd name="connsiteY2" fmla="*/ 0 h 1457234"/>
              <a:gd name="connsiteX0" fmla="*/ 0 w 2325503"/>
              <a:gd name="connsiteY0" fmla="*/ 650903 h 1488876"/>
              <a:gd name="connsiteX1" fmla="*/ 1280160 w 2325503"/>
              <a:gd name="connsiteY1" fmla="*/ 1488854 h 1488876"/>
              <a:gd name="connsiteX2" fmla="*/ 2325503 w 2325503"/>
              <a:gd name="connsiteY2" fmla="*/ 0 h 148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5503" h="1488876">
                <a:moveTo>
                  <a:pt x="0" y="650903"/>
                </a:moveTo>
                <a:cubicBezTo>
                  <a:pt x="203935" y="728161"/>
                  <a:pt x="775101" y="1493622"/>
                  <a:pt x="1280160" y="1488854"/>
                </a:cubicBezTo>
                <a:cubicBezTo>
                  <a:pt x="1785219" y="1484086"/>
                  <a:pt x="2050381" y="702241"/>
                  <a:pt x="2325503" y="0"/>
                </a:cubicBezTo>
              </a:path>
            </a:pathLst>
          </a:cu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5733510" y="3982243"/>
            <a:ext cx="651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accepts</a:t>
            </a:r>
            <a:endParaRPr lang="en-US" sz="1200" i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6734497" y="1005840"/>
            <a:ext cx="59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FSM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8849345" y="1011489"/>
            <a:ext cx="205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flow and types</a:t>
            </a:r>
            <a:endParaRPr lang="en-US" dirty="0"/>
          </a:p>
        </p:txBody>
      </p:sp>
      <p:sp>
        <p:nvSpPr>
          <p:cNvPr id="131" name="Rounded Rectangle 130"/>
          <p:cNvSpPr/>
          <p:nvPr/>
        </p:nvSpPr>
        <p:spPr>
          <a:xfrm>
            <a:off x="9412851" y="2559926"/>
            <a:ext cx="1684812" cy="724985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YBLqp32F</a:t>
            </a:r>
          </a:p>
          <a:p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Types: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String, Session unique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561271" y="2874328"/>
            <a:ext cx="140208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9412851" y="4761241"/>
            <a:ext cx="1684812" cy="724985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YBLqp32F</a:t>
            </a:r>
          </a:p>
          <a:p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Types: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String, Session unique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>
            <a:off x="9561271" y="5075643"/>
            <a:ext cx="140208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855733" y="3288399"/>
            <a:ext cx="6478905" cy="2036814"/>
          </a:xfrm>
          <a:custGeom>
            <a:avLst/>
            <a:gdLst>
              <a:gd name="connsiteX0" fmla="*/ 0 w 7155180"/>
              <a:gd name="connsiteY0" fmla="*/ 723900 h 1143394"/>
              <a:gd name="connsiteX1" fmla="*/ 4968240 w 7155180"/>
              <a:gd name="connsiteY1" fmla="*/ 1112520 h 1143394"/>
              <a:gd name="connsiteX2" fmla="*/ 7155180 w 7155180"/>
              <a:gd name="connsiteY2" fmla="*/ 0 h 1143394"/>
              <a:gd name="connsiteX0" fmla="*/ 0 w 7155180"/>
              <a:gd name="connsiteY0" fmla="*/ 723900 h 1387818"/>
              <a:gd name="connsiteX1" fmla="*/ 4777740 w 7155180"/>
              <a:gd name="connsiteY1" fmla="*/ 1369695 h 1387818"/>
              <a:gd name="connsiteX2" fmla="*/ 7155180 w 7155180"/>
              <a:gd name="connsiteY2" fmla="*/ 0 h 1387818"/>
              <a:gd name="connsiteX0" fmla="*/ 0 w 7155180"/>
              <a:gd name="connsiteY0" fmla="*/ 723900 h 1479179"/>
              <a:gd name="connsiteX1" fmla="*/ 4777740 w 7155180"/>
              <a:gd name="connsiteY1" fmla="*/ 1369695 h 1479179"/>
              <a:gd name="connsiteX2" fmla="*/ 7155180 w 7155180"/>
              <a:gd name="connsiteY2" fmla="*/ 0 h 1479179"/>
              <a:gd name="connsiteX0" fmla="*/ 0 w 7155180"/>
              <a:gd name="connsiteY0" fmla="*/ 723900 h 1759523"/>
              <a:gd name="connsiteX1" fmla="*/ 4787265 w 7155180"/>
              <a:gd name="connsiteY1" fmla="*/ 1722120 h 1759523"/>
              <a:gd name="connsiteX2" fmla="*/ 7155180 w 7155180"/>
              <a:gd name="connsiteY2" fmla="*/ 0 h 1759523"/>
              <a:gd name="connsiteX0" fmla="*/ 0 w 7155180"/>
              <a:gd name="connsiteY0" fmla="*/ 723900 h 1722811"/>
              <a:gd name="connsiteX1" fmla="*/ 4787265 w 7155180"/>
              <a:gd name="connsiteY1" fmla="*/ 1722120 h 1722811"/>
              <a:gd name="connsiteX2" fmla="*/ 7155180 w 7155180"/>
              <a:gd name="connsiteY2" fmla="*/ 0 h 1722811"/>
              <a:gd name="connsiteX0" fmla="*/ 0 w 7155180"/>
              <a:gd name="connsiteY0" fmla="*/ 723900 h 1639715"/>
              <a:gd name="connsiteX1" fmla="*/ 1929765 w 7155180"/>
              <a:gd name="connsiteY1" fmla="*/ 1636395 h 1639715"/>
              <a:gd name="connsiteX2" fmla="*/ 7155180 w 7155180"/>
              <a:gd name="connsiteY2" fmla="*/ 0 h 1639715"/>
              <a:gd name="connsiteX0" fmla="*/ 0 w 7155180"/>
              <a:gd name="connsiteY0" fmla="*/ 723900 h 1636432"/>
              <a:gd name="connsiteX1" fmla="*/ 1929765 w 7155180"/>
              <a:gd name="connsiteY1" fmla="*/ 1636395 h 1636432"/>
              <a:gd name="connsiteX2" fmla="*/ 7155180 w 7155180"/>
              <a:gd name="connsiteY2" fmla="*/ 0 h 1636432"/>
              <a:gd name="connsiteX0" fmla="*/ 0 w 7078980"/>
              <a:gd name="connsiteY0" fmla="*/ 790575 h 1650001"/>
              <a:gd name="connsiteX1" fmla="*/ 1853565 w 7078980"/>
              <a:gd name="connsiteY1" fmla="*/ 1636395 h 1650001"/>
              <a:gd name="connsiteX2" fmla="*/ 7078980 w 7078980"/>
              <a:gd name="connsiteY2" fmla="*/ 0 h 1650001"/>
              <a:gd name="connsiteX0" fmla="*/ 0 w 7078980"/>
              <a:gd name="connsiteY0" fmla="*/ 790575 h 1650001"/>
              <a:gd name="connsiteX1" fmla="*/ 1853565 w 7078980"/>
              <a:gd name="connsiteY1" fmla="*/ 1636395 h 1650001"/>
              <a:gd name="connsiteX2" fmla="*/ 7078980 w 7078980"/>
              <a:gd name="connsiteY2" fmla="*/ 0 h 1650001"/>
              <a:gd name="connsiteX0" fmla="*/ 0 w 7078980"/>
              <a:gd name="connsiteY0" fmla="*/ 790575 h 1637568"/>
              <a:gd name="connsiteX1" fmla="*/ 1853565 w 7078980"/>
              <a:gd name="connsiteY1" fmla="*/ 1636395 h 1637568"/>
              <a:gd name="connsiteX2" fmla="*/ 7078980 w 7078980"/>
              <a:gd name="connsiteY2" fmla="*/ 0 h 1637568"/>
              <a:gd name="connsiteX0" fmla="*/ 0 w 7078980"/>
              <a:gd name="connsiteY0" fmla="*/ 790575 h 1636865"/>
              <a:gd name="connsiteX1" fmla="*/ 1853565 w 7078980"/>
              <a:gd name="connsiteY1" fmla="*/ 1636395 h 1636865"/>
              <a:gd name="connsiteX2" fmla="*/ 7078980 w 7078980"/>
              <a:gd name="connsiteY2" fmla="*/ 0 h 1636865"/>
              <a:gd name="connsiteX0" fmla="*/ 0 w 6478905"/>
              <a:gd name="connsiteY0" fmla="*/ 1190625 h 2036814"/>
              <a:gd name="connsiteX1" fmla="*/ 1853565 w 6478905"/>
              <a:gd name="connsiteY1" fmla="*/ 2036445 h 2036814"/>
              <a:gd name="connsiteX2" fmla="*/ 6478905 w 6478905"/>
              <a:gd name="connsiteY2" fmla="*/ 0 h 203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8905" h="2036814">
                <a:moveTo>
                  <a:pt x="0" y="1190625"/>
                </a:moveTo>
                <a:cubicBezTo>
                  <a:pt x="135255" y="1302385"/>
                  <a:pt x="626110" y="2006283"/>
                  <a:pt x="1853565" y="2036445"/>
                </a:cubicBezTo>
                <a:cubicBezTo>
                  <a:pt x="3081020" y="2066607"/>
                  <a:pt x="6172200" y="238760"/>
                  <a:pt x="6478905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638173" y="5554097"/>
            <a:ext cx="7608126" cy="743195"/>
          </a:xfrm>
          <a:custGeom>
            <a:avLst/>
            <a:gdLst>
              <a:gd name="connsiteX0" fmla="*/ 0 w 6324600"/>
              <a:gd name="connsiteY0" fmla="*/ 205740 h 620729"/>
              <a:gd name="connsiteX1" fmla="*/ 4236720 w 6324600"/>
              <a:gd name="connsiteY1" fmla="*/ 617220 h 620729"/>
              <a:gd name="connsiteX2" fmla="*/ 6324600 w 6324600"/>
              <a:gd name="connsiteY2" fmla="*/ 0 h 620729"/>
              <a:gd name="connsiteX0" fmla="*/ 0 w 6981825"/>
              <a:gd name="connsiteY0" fmla="*/ 196215 h 620331"/>
              <a:gd name="connsiteX1" fmla="*/ 4893945 w 6981825"/>
              <a:gd name="connsiteY1" fmla="*/ 617220 h 620331"/>
              <a:gd name="connsiteX2" fmla="*/ 6981825 w 6981825"/>
              <a:gd name="connsiteY2" fmla="*/ 0 h 620331"/>
              <a:gd name="connsiteX0" fmla="*/ 0 w 6981825"/>
              <a:gd name="connsiteY0" fmla="*/ 196215 h 621973"/>
              <a:gd name="connsiteX1" fmla="*/ 4893945 w 6981825"/>
              <a:gd name="connsiteY1" fmla="*/ 617220 h 621973"/>
              <a:gd name="connsiteX2" fmla="*/ 6981825 w 6981825"/>
              <a:gd name="connsiteY2" fmla="*/ 0 h 621973"/>
              <a:gd name="connsiteX0" fmla="*/ 0 w 6981825"/>
              <a:gd name="connsiteY0" fmla="*/ 196215 h 585112"/>
              <a:gd name="connsiteX1" fmla="*/ 3074670 w 6981825"/>
              <a:gd name="connsiteY1" fmla="*/ 579120 h 585112"/>
              <a:gd name="connsiteX2" fmla="*/ 6981825 w 6981825"/>
              <a:gd name="connsiteY2" fmla="*/ 0 h 585112"/>
              <a:gd name="connsiteX0" fmla="*/ 0 w 6981825"/>
              <a:gd name="connsiteY0" fmla="*/ 196215 h 581478"/>
              <a:gd name="connsiteX1" fmla="*/ 3074670 w 6981825"/>
              <a:gd name="connsiteY1" fmla="*/ 579120 h 581478"/>
              <a:gd name="connsiteX2" fmla="*/ 6981825 w 6981825"/>
              <a:gd name="connsiteY2" fmla="*/ 0 h 581478"/>
              <a:gd name="connsiteX0" fmla="*/ 0 w 7407710"/>
              <a:gd name="connsiteY0" fmla="*/ 471788 h 857051"/>
              <a:gd name="connsiteX1" fmla="*/ 3074670 w 7407710"/>
              <a:gd name="connsiteY1" fmla="*/ 854693 h 857051"/>
              <a:gd name="connsiteX2" fmla="*/ 7407710 w 7407710"/>
              <a:gd name="connsiteY2" fmla="*/ 0 h 857051"/>
              <a:gd name="connsiteX0" fmla="*/ 0 w 7407710"/>
              <a:gd name="connsiteY0" fmla="*/ 471788 h 857051"/>
              <a:gd name="connsiteX1" fmla="*/ 3074670 w 7407710"/>
              <a:gd name="connsiteY1" fmla="*/ 854693 h 857051"/>
              <a:gd name="connsiteX2" fmla="*/ 7407710 w 7407710"/>
              <a:gd name="connsiteY2" fmla="*/ 0 h 857051"/>
              <a:gd name="connsiteX0" fmla="*/ 0 w 7407710"/>
              <a:gd name="connsiteY0" fmla="*/ 471788 h 881942"/>
              <a:gd name="connsiteX1" fmla="*/ 4277169 w 7407710"/>
              <a:gd name="connsiteY1" fmla="*/ 879745 h 881942"/>
              <a:gd name="connsiteX2" fmla="*/ 7407710 w 7407710"/>
              <a:gd name="connsiteY2" fmla="*/ 0 h 881942"/>
              <a:gd name="connsiteX0" fmla="*/ 0 w 7658230"/>
              <a:gd name="connsiteY0" fmla="*/ 446736 h 881801"/>
              <a:gd name="connsiteX1" fmla="*/ 4527689 w 7658230"/>
              <a:gd name="connsiteY1" fmla="*/ 879745 h 881801"/>
              <a:gd name="connsiteX2" fmla="*/ 7658230 w 7658230"/>
              <a:gd name="connsiteY2" fmla="*/ 0 h 881801"/>
              <a:gd name="connsiteX0" fmla="*/ 0 w 7608126"/>
              <a:gd name="connsiteY0" fmla="*/ 471788 h 881942"/>
              <a:gd name="connsiteX1" fmla="*/ 4477585 w 7608126"/>
              <a:gd name="connsiteY1" fmla="*/ 879745 h 881942"/>
              <a:gd name="connsiteX2" fmla="*/ 7608126 w 7608126"/>
              <a:gd name="connsiteY2" fmla="*/ 0 h 881942"/>
              <a:gd name="connsiteX0" fmla="*/ 0 w 7608126"/>
              <a:gd name="connsiteY0" fmla="*/ 471788 h 471788"/>
              <a:gd name="connsiteX1" fmla="*/ 7608126 w 7608126"/>
              <a:gd name="connsiteY1" fmla="*/ 0 h 471788"/>
              <a:gd name="connsiteX0" fmla="*/ 0 w 7608126"/>
              <a:gd name="connsiteY0" fmla="*/ 471788 h 660699"/>
              <a:gd name="connsiteX1" fmla="*/ 7608126 w 7608126"/>
              <a:gd name="connsiteY1" fmla="*/ 0 h 660699"/>
              <a:gd name="connsiteX0" fmla="*/ 0 w 7608126"/>
              <a:gd name="connsiteY0" fmla="*/ 471788 h 743195"/>
              <a:gd name="connsiteX1" fmla="*/ 7608126 w 7608126"/>
              <a:gd name="connsiteY1" fmla="*/ 0 h 74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08126" h="743195">
                <a:moveTo>
                  <a:pt x="0" y="471788"/>
                </a:moveTo>
                <a:cubicBezTo>
                  <a:pt x="2147736" y="1041034"/>
                  <a:pt x="5698385" y="633252"/>
                  <a:pt x="7608126" y="0"/>
                </a:cubicBezTo>
              </a:path>
            </a:pathLst>
          </a:cu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 rot="5400000">
            <a:off x="10553207" y="3934358"/>
            <a:ext cx="1236943" cy="111850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665798" y="3313166"/>
            <a:ext cx="3365571" cy="828446"/>
          </a:xfrm>
          <a:custGeom>
            <a:avLst/>
            <a:gdLst>
              <a:gd name="connsiteX0" fmla="*/ 3457575 w 3457575"/>
              <a:gd name="connsiteY0" fmla="*/ 561975 h 1037837"/>
              <a:gd name="connsiteX1" fmla="*/ 1314450 w 3457575"/>
              <a:gd name="connsiteY1" fmla="*/ 1019175 h 1037837"/>
              <a:gd name="connsiteX2" fmla="*/ 0 w 3457575"/>
              <a:gd name="connsiteY2" fmla="*/ 0 h 1037837"/>
              <a:gd name="connsiteX0" fmla="*/ 4081309 w 4081309"/>
              <a:gd name="connsiteY0" fmla="*/ 695325 h 1178236"/>
              <a:gd name="connsiteX1" fmla="*/ 1938184 w 4081309"/>
              <a:gd name="connsiteY1" fmla="*/ 1152525 h 1178236"/>
              <a:gd name="connsiteX2" fmla="*/ 0 w 4081309"/>
              <a:gd name="connsiteY2" fmla="*/ 0 h 1178236"/>
              <a:gd name="connsiteX0" fmla="*/ 4081309 w 4081309"/>
              <a:gd name="connsiteY0" fmla="*/ 695325 h 1178236"/>
              <a:gd name="connsiteX1" fmla="*/ 1938184 w 4081309"/>
              <a:gd name="connsiteY1" fmla="*/ 1152525 h 1178236"/>
              <a:gd name="connsiteX2" fmla="*/ 0 w 4081309"/>
              <a:gd name="connsiteY2" fmla="*/ 0 h 1178236"/>
              <a:gd name="connsiteX0" fmla="*/ 4081309 w 4081309"/>
              <a:gd name="connsiteY0" fmla="*/ 657225 h 1138070"/>
              <a:gd name="connsiteX1" fmla="*/ 1938184 w 4081309"/>
              <a:gd name="connsiteY1" fmla="*/ 1114425 h 1138070"/>
              <a:gd name="connsiteX2" fmla="*/ 0 w 4081309"/>
              <a:gd name="connsiteY2" fmla="*/ 0 h 1138070"/>
              <a:gd name="connsiteX0" fmla="*/ 4081309 w 4081309"/>
              <a:gd name="connsiteY0" fmla="*/ 657225 h 1115158"/>
              <a:gd name="connsiteX1" fmla="*/ 1938184 w 4081309"/>
              <a:gd name="connsiteY1" fmla="*/ 1114425 h 1115158"/>
              <a:gd name="connsiteX2" fmla="*/ 0 w 4081309"/>
              <a:gd name="connsiteY2" fmla="*/ 0 h 1115158"/>
              <a:gd name="connsiteX0" fmla="*/ 4081309 w 4081309"/>
              <a:gd name="connsiteY0" fmla="*/ 657225 h 803840"/>
              <a:gd name="connsiteX1" fmla="*/ 1695620 w 4081309"/>
              <a:gd name="connsiteY1" fmla="*/ 723900 h 803840"/>
              <a:gd name="connsiteX2" fmla="*/ 0 w 4081309"/>
              <a:gd name="connsiteY2" fmla="*/ 0 h 803840"/>
              <a:gd name="connsiteX0" fmla="*/ 4081309 w 4081309"/>
              <a:gd name="connsiteY0" fmla="*/ 657225 h 828446"/>
              <a:gd name="connsiteX1" fmla="*/ 1695620 w 4081309"/>
              <a:gd name="connsiteY1" fmla="*/ 723900 h 828446"/>
              <a:gd name="connsiteX2" fmla="*/ 0 w 4081309"/>
              <a:gd name="connsiteY2" fmla="*/ 0 h 8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309" h="828446">
                <a:moveTo>
                  <a:pt x="4081309" y="657225"/>
                </a:moveTo>
                <a:cubicBezTo>
                  <a:pt x="3297877" y="932656"/>
                  <a:pt x="2179479" y="814387"/>
                  <a:pt x="1695620" y="723900"/>
                </a:cubicBezTo>
                <a:cubicBezTo>
                  <a:pt x="1211761" y="633413"/>
                  <a:pt x="692510" y="167481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9516997">
            <a:off x="7786599" y="2032485"/>
            <a:ext cx="306460" cy="58962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 rot="8581595">
            <a:off x="7990266" y="2247644"/>
            <a:ext cx="306460" cy="58962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10543109" y="3834783"/>
            <a:ext cx="668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propag</a:t>
            </a:r>
            <a:r>
              <a:rPr lang="en-US" sz="1200" i="1" dirty="0" smtClean="0"/>
              <a:t>.</a:t>
            </a:r>
            <a:endParaRPr lang="en-US" sz="1200" i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6641421" y="4673133"/>
            <a:ext cx="590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source</a:t>
            </a:r>
            <a:endParaRPr lang="en-US" sz="1200" i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7659933" y="6099859"/>
            <a:ext cx="428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sink</a:t>
            </a:r>
            <a:endParaRPr lang="en-US" sz="1200" i="1" dirty="0"/>
          </a:p>
        </p:txBody>
      </p:sp>
      <p:sp>
        <p:nvSpPr>
          <p:cNvPr id="3" name="Freeform 2"/>
          <p:cNvSpPr/>
          <p:nvPr/>
        </p:nvSpPr>
        <p:spPr>
          <a:xfrm>
            <a:off x="7845555" y="2647907"/>
            <a:ext cx="1476375" cy="347435"/>
          </a:xfrm>
          <a:custGeom>
            <a:avLst/>
            <a:gdLst>
              <a:gd name="connsiteX0" fmla="*/ 0 w 1371600"/>
              <a:gd name="connsiteY0" fmla="*/ 0 h 857250"/>
              <a:gd name="connsiteX1" fmla="*/ 628650 w 1371600"/>
              <a:gd name="connsiteY1" fmla="*/ 628650 h 857250"/>
              <a:gd name="connsiteX2" fmla="*/ 1371600 w 1371600"/>
              <a:gd name="connsiteY2" fmla="*/ 857250 h 857250"/>
              <a:gd name="connsiteX0" fmla="*/ 0 w 1371600"/>
              <a:gd name="connsiteY0" fmla="*/ 0 h 857250"/>
              <a:gd name="connsiteX1" fmla="*/ 1371600 w 1371600"/>
              <a:gd name="connsiteY1" fmla="*/ 857250 h 857250"/>
              <a:gd name="connsiteX0" fmla="*/ 0 w 1476375"/>
              <a:gd name="connsiteY0" fmla="*/ 0 h 342900"/>
              <a:gd name="connsiteX1" fmla="*/ 1476375 w 1476375"/>
              <a:gd name="connsiteY1" fmla="*/ 342900 h 342900"/>
              <a:gd name="connsiteX0" fmla="*/ 0 w 1476375"/>
              <a:gd name="connsiteY0" fmla="*/ 0 h 346592"/>
              <a:gd name="connsiteX1" fmla="*/ 1476375 w 1476375"/>
              <a:gd name="connsiteY1" fmla="*/ 342900 h 346592"/>
              <a:gd name="connsiteX0" fmla="*/ 0 w 1476375"/>
              <a:gd name="connsiteY0" fmla="*/ 0 h 347435"/>
              <a:gd name="connsiteX1" fmla="*/ 1476375 w 1476375"/>
              <a:gd name="connsiteY1" fmla="*/ 342900 h 34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6375" h="347435">
                <a:moveTo>
                  <a:pt x="0" y="0"/>
                </a:moveTo>
                <a:cubicBezTo>
                  <a:pt x="111125" y="171450"/>
                  <a:pt x="336550" y="381000"/>
                  <a:pt x="1476375" y="342900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7645019" y="2786855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has</a:t>
            </a:r>
            <a:endParaRPr lang="en-US" sz="1200" i="1" dirty="0"/>
          </a:p>
        </p:txBody>
      </p:sp>
      <p:sp>
        <p:nvSpPr>
          <p:cNvPr id="104" name="Freeform 103"/>
          <p:cNvSpPr/>
          <p:nvPr/>
        </p:nvSpPr>
        <p:spPr>
          <a:xfrm>
            <a:off x="8126500" y="2886992"/>
            <a:ext cx="1152525" cy="2400300"/>
          </a:xfrm>
          <a:custGeom>
            <a:avLst/>
            <a:gdLst>
              <a:gd name="connsiteX0" fmla="*/ 0 w 1371600"/>
              <a:gd name="connsiteY0" fmla="*/ 0 h 857250"/>
              <a:gd name="connsiteX1" fmla="*/ 628650 w 1371600"/>
              <a:gd name="connsiteY1" fmla="*/ 628650 h 857250"/>
              <a:gd name="connsiteX2" fmla="*/ 1371600 w 1371600"/>
              <a:gd name="connsiteY2" fmla="*/ 857250 h 857250"/>
              <a:gd name="connsiteX0" fmla="*/ 0 w 1371600"/>
              <a:gd name="connsiteY0" fmla="*/ 0 h 1484051"/>
              <a:gd name="connsiteX1" fmla="*/ 276225 w 1371600"/>
              <a:gd name="connsiteY1" fmla="*/ 1466850 h 1484051"/>
              <a:gd name="connsiteX2" fmla="*/ 1371600 w 1371600"/>
              <a:gd name="connsiteY2" fmla="*/ 857250 h 1484051"/>
              <a:gd name="connsiteX0" fmla="*/ 0 w 819150"/>
              <a:gd name="connsiteY0" fmla="*/ 0 h 2447925"/>
              <a:gd name="connsiteX1" fmla="*/ 276225 w 819150"/>
              <a:gd name="connsiteY1" fmla="*/ 1466850 h 2447925"/>
              <a:gd name="connsiteX2" fmla="*/ 819150 w 819150"/>
              <a:gd name="connsiteY2" fmla="*/ 2447925 h 2447925"/>
              <a:gd name="connsiteX0" fmla="*/ 0 w 819150"/>
              <a:gd name="connsiteY0" fmla="*/ 0 h 2447925"/>
              <a:gd name="connsiteX1" fmla="*/ 276225 w 819150"/>
              <a:gd name="connsiteY1" fmla="*/ 1466850 h 2447925"/>
              <a:gd name="connsiteX2" fmla="*/ 819150 w 819150"/>
              <a:gd name="connsiteY2" fmla="*/ 2447925 h 2447925"/>
              <a:gd name="connsiteX0" fmla="*/ 0 w 819150"/>
              <a:gd name="connsiteY0" fmla="*/ 0 h 2447925"/>
              <a:gd name="connsiteX1" fmla="*/ 819150 w 819150"/>
              <a:gd name="connsiteY1" fmla="*/ 2447925 h 2447925"/>
              <a:gd name="connsiteX0" fmla="*/ 0 w 819150"/>
              <a:gd name="connsiteY0" fmla="*/ 0 h 2449049"/>
              <a:gd name="connsiteX1" fmla="*/ 819150 w 819150"/>
              <a:gd name="connsiteY1" fmla="*/ 2447925 h 2449049"/>
              <a:gd name="connsiteX0" fmla="*/ 0 w 819150"/>
              <a:gd name="connsiteY0" fmla="*/ 0 h 2448826"/>
              <a:gd name="connsiteX1" fmla="*/ 819150 w 819150"/>
              <a:gd name="connsiteY1" fmla="*/ 2447925 h 2448826"/>
              <a:gd name="connsiteX0" fmla="*/ 0 w 1057275"/>
              <a:gd name="connsiteY0" fmla="*/ 0 h 2753514"/>
              <a:gd name="connsiteX1" fmla="*/ 1057275 w 1057275"/>
              <a:gd name="connsiteY1" fmla="*/ 2752725 h 2753514"/>
              <a:gd name="connsiteX0" fmla="*/ 0 w 1152525"/>
              <a:gd name="connsiteY0" fmla="*/ 0 h 2401221"/>
              <a:gd name="connsiteX1" fmla="*/ 1152525 w 1152525"/>
              <a:gd name="connsiteY1" fmla="*/ 2400300 h 2401221"/>
              <a:gd name="connsiteX0" fmla="*/ 0 w 1152525"/>
              <a:gd name="connsiteY0" fmla="*/ 0 h 2400300"/>
              <a:gd name="connsiteX1" fmla="*/ 1152525 w 1152525"/>
              <a:gd name="connsiteY1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2525" h="2400300">
                <a:moveTo>
                  <a:pt x="0" y="0"/>
                </a:moveTo>
                <a:cubicBezTo>
                  <a:pt x="349250" y="387350"/>
                  <a:pt x="269875" y="2346325"/>
                  <a:pt x="1152525" y="2400300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272464" y="1924473"/>
            <a:ext cx="1339313" cy="264813"/>
            <a:chOff x="8358863" y="1724000"/>
            <a:chExt cx="2595110" cy="544177"/>
          </a:xfrm>
        </p:grpSpPr>
        <p:pic>
          <p:nvPicPr>
            <p:cNvPr id="123" name="Picture 6" descr="https://www.iconexperience.com/_img/o_collection_png/green_dark_grey/512x512/plain/mouse_pointe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1" t="4861" r="18468" b="5382"/>
            <a:stretch/>
          </p:blipFill>
          <p:spPr bwMode="auto">
            <a:xfrm>
              <a:off x="9007474" y="1827131"/>
              <a:ext cx="216959" cy="331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0" name="Group 129"/>
            <p:cNvGrpSpPr/>
            <p:nvPr/>
          </p:nvGrpSpPr>
          <p:grpSpPr>
            <a:xfrm>
              <a:off x="9299528" y="1724000"/>
              <a:ext cx="488270" cy="474348"/>
              <a:chOff x="1138720" y="1675873"/>
              <a:chExt cx="488270" cy="474348"/>
            </a:xfrm>
          </p:grpSpPr>
          <p:sp>
            <p:nvSpPr>
              <p:cNvPr id="186" name="Rounded Rectangle 185"/>
              <p:cNvSpPr/>
              <p:nvPr/>
            </p:nvSpPr>
            <p:spPr>
              <a:xfrm>
                <a:off x="1191684" y="1745722"/>
                <a:ext cx="356130" cy="356130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87" name="Rounded Rectangle 186"/>
              <p:cNvSpPr/>
              <p:nvPr/>
            </p:nvSpPr>
            <p:spPr>
              <a:xfrm>
                <a:off x="1241352" y="1785946"/>
                <a:ext cx="241195" cy="241204"/>
              </a:xfrm>
              <a:prstGeom prst="roundRect">
                <a:avLst>
                  <a:gd name="adj" fmla="val 17313"/>
                </a:avLst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1138720" y="1675873"/>
                <a:ext cx="488270" cy="474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A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32" name="Picture 6" descr="https://www.iconexperience.com/_img/o_collection_png/green_dark_grey/512x512/plain/mouse_pointe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1" t="4861" r="18468" b="5382"/>
            <a:stretch/>
          </p:blipFill>
          <p:spPr bwMode="auto">
            <a:xfrm>
              <a:off x="8679041" y="1836734"/>
              <a:ext cx="216959" cy="331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6" descr="https://www.iconexperience.com/_img/o_collection_png/green_dark_grey/512x512/plain/mouse_pointe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1" t="4861" r="18468" b="5382"/>
            <a:stretch/>
          </p:blipFill>
          <p:spPr bwMode="auto">
            <a:xfrm>
              <a:off x="9858287" y="1836733"/>
              <a:ext cx="216959" cy="331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1" name="Group 180"/>
            <p:cNvGrpSpPr/>
            <p:nvPr/>
          </p:nvGrpSpPr>
          <p:grpSpPr>
            <a:xfrm>
              <a:off x="10151588" y="1729188"/>
              <a:ext cx="460319" cy="474348"/>
              <a:chOff x="1142347" y="1681061"/>
              <a:chExt cx="460319" cy="474348"/>
            </a:xfrm>
          </p:grpSpPr>
          <p:sp>
            <p:nvSpPr>
              <p:cNvPr id="183" name="Rounded Rectangle 182"/>
              <p:cNvSpPr/>
              <p:nvPr/>
            </p:nvSpPr>
            <p:spPr>
              <a:xfrm>
                <a:off x="1191684" y="1745722"/>
                <a:ext cx="356130" cy="356130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1241352" y="1785946"/>
                <a:ext cx="241195" cy="241204"/>
              </a:xfrm>
              <a:prstGeom prst="roundRect">
                <a:avLst>
                  <a:gd name="adj" fmla="val 17313"/>
                </a:avLst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1142347" y="1681061"/>
                <a:ext cx="460319" cy="474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F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2" name="TextBox 181"/>
            <p:cNvSpPr txBox="1"/>
            <p:nvPr/>
          </p:nvSpPr>
          <p:spPr>
            <a:xfrm>
              <a:off x="8358863" y="1746393"/>
              <a:ext cx="2595110" cy="52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&lt;    ,    ,        ,     ,        &gt;   </a:t>
              </a:r>
              <a:endParaRPr lang="en-US" sz="1050" dirty="0"/>
            </a:p>
          </p:txBody>
        </p:sp>
      </p:grpSp>
      <p:sp>
        <p:nvSpPr>
          <p:cNvPr id="189" name="TextBox 188"/>
          <p:cNvSpPr txBox="1"/>
          <p:nvPr/>
        </p:nvSpPr>
        <p:spPr>
          <a:xfrm>
            <a:off x="54113" y="3035038"/>
            <a:ext cx="1662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&lt;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100" dirty="0" smtClean="0"/>
              <a:t> ,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100" dirty="0" smtClean="0"/>
              <a:t>,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100" dirty="0" smtClean="0"/>
              <a:t> ,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302</a:t>
            </a:r>
            <a:r>
              <a:rPr lang="en-US" sz="1100" dirty="0" smtClean="0"/>
              <a:t> &gt;   </a:t>
            </a:r>
            <a:endParaRPr lang="en-US" sz="1100" dirty="0"/>
          </a:p>
        </p:txBody>
      </p:sp>
      <p:grpSp>
        <p:nvGrpSpPr>
          <p:cNvPr id="7" name="Group 6"/>
          <p:cNvGrpSpPr/>
          <p:nvPr/>
        </p:nvGrpSpPr>
        <p:grpSpPr>
          <a:xfrm>
            <a:off x="487303" y="4621551"/>
            <a:ext cx="871080" cy="279380"/>
            <a:chOff x="626026" y="4548729"/>
            <a:chExt cx="871080" cy="279380"/>
          </a:xfrm>
        </p:grpSpPr>
        <p:sp>
          <p:nvSpPr>
            <p:cNvPr id="190" name="TextBox 189"/>
            <p:cNvSpPr txBox="1"/>
            <p:nvPr/>
          </p:nvSpPr>
          <p:spPr>
            <a:xfrm>
              <a:off x="626026" y="4548729"/>
              <a:ext cx="8710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&lt;        ,        &gt;   </a:t>
              </a:r>
              <a:endParaRPr lang="en-US" sz="1100" dirty="0"/>
            </a:p>
          </p:txBody>
        </p:sp>
        <p:pic>
          <p:nvPicPr>
            <p:cNvPr id="191" name="Picture 14" descr="Image result for gears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542" y="4574179"/>
              <a:ext cx="253930" cy="2539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2" name="Picture 14" descr="Image result for gears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798" y="4556409"/>
              <a:ext cx="253930" cy="2539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93" name="Straight Arrow Connector 192"/>
          <p:cNvCxnSpPr>
            <a:stCxn id="182" idx="3"/>
          </p:cNvCxnSpPr>
          <p:nvPr/>
        </p:nvCxnSpPr>
        <p:spPr>
          <a:xfrm flipV="1">
            <a:off x="1470234" y="2057400"/>
            <a:ext cx="489200" cy="492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4" name="Freeform 193"/>
          <p:cNvSpPr/>
          <p:nvPr/>
        </p:nvSpPr>
        <p:spPr>
          <a:xfrm flipV="1">
            <a:off x="1613368" y="3155640"/>
            <a:ext cx="388426" cy="7617"/>
          </a:xfrm>
          <a:custGeom>
            <a:avLst/>
            <a:gdLst>
              <a:gd name="connsiteX0" fmla="*/ 94432 w 2570932"/>
              <a:gd name="connsiteY0" fmla="*/ 946658 h 946658"/>
              <a:gd name="connsiteX1" fmla="*/ 138882 w 2570932"/>
              <a:gd name="connsiteY1" fmla="*/ 635508 h 946658"/>
              <a:gd name="connsiteX2" fmla="*/ 1421582 w 2570932"/>
              <a:gd name="connsiteY2" fmla="*/ 584708 h 946658"/>
              <a:gd name="connsiteX3" fmla="*/ 1910532 w 2570932"/>
              <a:gd name="connsiteY3" fmla="*/ 362458 h 946658"/>
              <a:gd name="connsiteX4" fmla="*/ 2355032 w 2570932"/>
              <a:gd name="connsiteY4" fmla="*/ 57658 h 946658"/>
              <a:gd name="connsiteX5" fmla="*/ 2570932 w 2570932"/>
              <a:gd name="connsiteY5" fmla="*/ 508 h 946658"/>
              <a:gd name="connsiteX0" fmla="*/ 19194 w 2495694"/>
              <a:gd name="connsiteY0" fmla="*/ 946658 h 946658"/>
              <a:gd name="connsiteX1" fmla="*/ 385113 w 2495694"/>
              <a:gd name="connsiteY1" fmla="*/ 611695 h 946658"/>
              <a:gd name="connsiteX2" fmla="*/ 1346344 w 2495694"/>
              <a:gd name="connsiteY2" fmla="*/ 584708 h 946658"/>
              <a:gd name="connsiteX3" fmla="*/ 1835294 w 2495694"/>
              <a:gd name="connsiteY3" fmla="*/ 362458 h 946658"/>
              <a:gd name="connsiteX4" fmla="*/ 2279794 w 2495694"/>
              <a:gd name="connsiteY4" fmla="*/ 57658 h 946658"/>
              <a:gd name="connsiteX5" fmla="*/ 2495694 w 2495694"/>
              <a:gd name="connsiteY5" fmla="*/ 508 h 946658"/>
              <a:gd name="connsiteX0" fmla="*/ 123 w 2476623"/>
              <a:gd name="connsiteY0" fmla="*/ 946658 h 946658"/>
              <a:gd name="connsiteX1" fmla="*/ 366042 w 2476623"/>
              <a:gd name="connsiteY1" fmla="*/ 611695 h 946658"/>
              <a:gd name="connsiteX2" fmla="*/ 1327273 w 2476623"/>
              <a:gd name="connsiteY2" fmla="*/ 584708 h 946658"/>
              <a:gd name="connsiteX3" fmla="*/ 1816223 w 2476623"/>
              <a:gd name="connsiteY3" fmla="*/ 362458 h 946658"/>
              <a:gd name="connsiteX4" fmla="*/ 2260723 w 2476623"/>
              <a:gd name="connsiteY4" fmla="*/ 57658 h 946658"/>
              <a:gd name="connsiteX5" fmla="*/ 2476623 w 2476623"/>
              <a:gd name="connsiteY5" fmla="*/ 508 h 946658"/>
              <a:gd name="connsiteX0" fmla="*/ 76 w 2476576"/>
              <a:gd name="connsiteY0" fmla="*/ 946658 h 946658"/>
              <a:gd name="connsiteX1" fmla="*/ 365995 w 2476576"/>
              <a:gd name="connsiteY1" fmla="*/ 611695 h 946658"/>
              <a:gd name="connsiteX2" fmla="*/ 1327226 w 2476576"/>
              <a:gd name="connsiteY2" fmla="*/ 584708 h 946658"/>
              <a:gd name="connsiteX3" fmla="*/ 1816176 w 2476576"/>
              <a:gd name="connsiteY3" fmla="*/ 362458 h 946658"/>
              <a:gd name="connsiteX4" fmla="*/ 2260676 w 2476576"/>
              <a:gd name="connsiteY4" fmla="*/ 57658 h 946658"/>
              <a:gd name="connsiteX5" fmla="*/ 2476576 w 2476576"/>
              <a:gd name="connsiteY5" fmla="*/ 508 h 946658"/>
              <a:gd name="connsiteX0" fmla="*/ 76 w 2476576"/>
              <a:gd name="connsiteY0" fmla="*/ 946658 h 946658"/>
              <a:gd name="connsiteX1" fmla="*/ 365995 w 2476576"/>
              <a:gd name="connsiteY1" fmla="*/ 611695 h 946658"/>
              <a:gd name="connsiteX2" fmla="*/ 1327226 w 2476576"/>
              <a:gd name="connsiteY2" fmla="*/ 584708 h 946658"/>
              <a:gd name="connsiteX3" fmla="*/ 2260676 w 2476576"/>
              <a:gd name="connsiteY3" fmla="*/ 57658 h 946658"/>
              <a:gd name="connsiteX4" fmla="*/ 2476576 w 2476576"/>
              <a:gd name="connsiteY4" fmla="*/ 508 h 946658"/>
              <a:gd name="connsiteX0" fmla="*/ 76 w 2476576"/>
              <a:gd name="connsiteY0" fmla="*/ 946169 h 946169"/>
              <a:gd name="connsiteX1" fmla="*/ 365995 w 2476576"/>
              <a:gd name="connsiteY1" fmla="*/ 611206 h 946169"/>
              <a:gd name="connsiteX2" fmla="*/ 1327226 w 2476576"/>
              <a:gd name="connsiteY2" fmla="*/ 584219 h 946169"/>
              <a:gd name="connsiteX3" fmla="*/ 1963020 w 2476576"/>
              <a:gd name="connsiteY3" fmla="*/ 161944 h 946169"/>
              <a:gd name="connsiteX4" fmla="*/ 2476576 w 2476576"/>
              <a:gd name="connsiteY4" fmla="*/ 19 h 946169"/>
              <a:gd name="connsiteX0" fmla="*/ 76 w 2476576"/>
              <a:gd name="connsiteY0" fmla="*/ 946150 h 946150"/>
              <a:gd name="connsiteX1" fmla="*/ 365995 w 2476576"/>
              <a:gd name="connsiteY1" fmla="*/ 611187 h 946150"/>
              <a:gd name="connsiteX2" fmla="*/ 1327226 w 2476576"/>
              <a:gd name="connsiteY2" fmla="*/ 584200 h 946150"/>
              <a:gd name="connsiteX3" fmla="*/ 2476576 w 2476576"/>
              <a:gd name="connsiteY3" fmla="*/ 0 h 946150"/>
              <a:gd name="connsiteX0" fmla="*/ 76 w 2476576"/>
              <a:gd name="connsiteY0" fmla="*/ 946150 h 946150"/>
              <a:gd name="connsiteX1" fmla="*/ 365995 w 2476576"/>
              <a:gd name="connsiteY1" fmla="*/ 611187 h 946150"/>
              <a:gd name="connsiteX2" fmla="*/ 1327226 w 2476576"/>
              <a:gd name="connsiteY2" fmla="*/ 584200 h 946150"/>
              <a:gd name="connsiteX3" fmla="*/ 2476576 w 2476576"/>
              <a:gd name="connsiteY3" fmla="*/ 0 h 946150"/>
              <a:gd name="connsiteX0" fmla="*/ 262 w 2476762"/>
              <a:gd name="connsiteY0" fmla="*/ 946150 h 946150"/>
              <a:gd name="connsiteX1" fmla="*/ 366181 w 2476762"/>
              <a:gd name="connsiteY1" fmla="*/ 611187 h 946150"/>
              <a:gd name="connsiteX2" fmla="*/ 1834619 w 2476762"/>
              <a:gd name="connsiteY2" fmla="*/ 538956 h 946150"/>
              <a:gd name="connsiteX3" fmla="*/ 2476762 w 2476762"/>
              <a:gd name="connsiteY3" fmla="*/ 0 h 946150"/>
              <a:gd name="connsiteX0" fmla="*/ 262 w 2476762"/>
              <a:gd name="connsiteY0" fmla="*/ 946150 h 946150"/>
              <a:gd name="connsiteX1" fmla="*/ 366181 w 2476762"/>
              <a:gd name="connsiteY1" fmla="*/ 611187 h 946150"/>
              <a:gd name="connsiteX2" fmla="*/ 1834619 w 2476762"/>
              <a:gd name="connsiteY2" fmla="*/ 538956 h 946150"/>
              <a:gd name="connsiteX3" fmla="*/ 2476762 w 2476762"/>
              <a:gd name="connsiteY3" fmla="*/ 0 h 946150"/>
              <a:gd name="connsiteX0" fmla="*/ 0 w 2476500"/>
              <a:gd name="connsiteY0" fmla="*/ 946150 h 946150"/>
              <a:gd name="connsiteX1" fmla="*/ 1834357 w 2476500"/>
              <a:gd name="connsiteY1" fmla="*/ 538956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834357 w 2476500"/>
              <a:gd name="connsiteY1" fmla="*/ 538956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1172369 w 2476500"/>
              <a:gd name="connsiteY1" fmla="*/ 603250 h 946150"/>
              <a:gd name="connsiteX2" fmla="*/ 2476500 w 2476500"/>
              <a:gd name="connsiteY2" fmla="*/ 0 h 946150"/>
              <a:gd name="connsiteX0" fmla="*/ 0 w 2476500"/>
              <a:gd name="connsiteY0" fmla="*/ 946150 h 946150"/>
              <a:gd name="connsiteX1" fmla="*/ 2476500 w 2476500"/>
              <a:gd name="connsiteY1" fmla="*/ 0 h 946150"/>
              <a:gd name="connsiteX0" fmla="*/ 0 w 448445"/>
              <a:gd name="connsiteY0" fmla="*/ 0 h 420274"/>
              <a:gd name="connsiteX1" fmla="*/ 448445 w 448445"/>
              <a:gd name="connsiteY1" fmla="*/ 420274 h 420274"/>
              <a:gd name="connsiteX0" fmla="*/ 0 w 767756"/>
              <a:gd name="connsiteY0" fmla="*/ 0 h 66380"/>
              <a:gd name="connsiteX1" fmla="*/ 767756 w 767756"/>
              <a:gd name="connsiteY1" fmla="*/ 66380 h 66380"/>
              <a:gd name="connsiteX0" fmla="*/ 0 w 776386"/>
              <a:gd name="connsiteY0" fmla="*/ 0 h 7398"/>
              <a:gd name="connsiteX1" fmla="*/ 776386 w 776386"/>
              <a:gd name="connsiteY1" fmla="*/ 7398 h 7398"/>
              <a:gd name="connsiteX0" fmla="*/ 0 w 10155"/>
              <a:gd name="connsiteY0" fmla="*/ 0 h 1666"/>
              <a:gd name="connsiteX1" fmla="*/ 10155 w 10155"/>
              <a:gd name="connsiteY1" fmla="*/ 1666 h 1666"/>
              <a:gd name="connsiteX0" fmla="*/ 0 w 10653"/>
              <a:gd name="connsiteY0" fmla="*/ 0 h 1666"/>
              <a:gd name="connsiteX1" fmla="*/ 10653 w 10653"/>
              <a:gd name="connsiteY1" fmla="*/ 1666 h 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3" h="1666">
                <a:moveTo>
                  <a:pt x="0" y="0"/>
                </a:moveTo>
                <a:lnTo>
                  <a:pt x="10653" y="1666"/>
                </a:ln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 flipV="1">
            <a:off x="1310445" y="4752292"/>
            <a:ext cx="690587" cy="1784"/>
          </a:xfrm>
          <a:custGeom>
            <a:avLst/>
            <a:gdLst>
              <a:gd name="connsiteX0" fmla="*/ 0 w 1965960"/>
              <a:gd name="connsiteY0" fmla="*/ 0 h 251372"/>
              <a:gd name="connsiteX1" fmla="*/ 1173480 w 1965960"/>
              <a:gd name="connsiteY1" fmla="*/ 220980 h 251372"/>
              <a:gd name="connsiteX2" fmla="*/ 1965960 w 1965960"/>
              <a:gd name="connsiteY2" fmla="*/ 243840 h 251372"/>
              <a:gd name="connsiteX0" fmla="*/ 0 w 1426894"/>
              <a:gd name="connsiteY0" fmla="*/ 0 h 251372"/>
              <a:gd name="connsiteX1" fmla="*/ 634414 w 1426894"/>
              <a:gd name="connsiteY1" fmla="*/ 220980 h 251372"/>
              <a:gd name="connsiteX2" fmla="*/ 1426894 w 1426894"/>
              <a:gd name="connsiteY2" fmla="*/ 243840 h 251372"/>
              <a:gd name="connsiteX0" fmla="*/ 0 w 1426894"/>
              <a:gd name="connsiteY0" fmla="*/ 0 h 243840"/>
              <a:gd name="connsiteX1" fmla="*/ 1426894 w 1426894"/>
              <a:gd name="connsiteY1" fmla="*/ 243840 h 243840"/>
              <a:gd name="connsiteX0" fmla="*/ 0 w 1426894"/>
              <a:gd name="connsiteY0" fmla="*/ 0 h 243840"/>
              <a:gd name="connsiteX1" fmla="*/ 1426894 w 1426894"/>
              <a:gd name="connsiteY1" fmla="*/ 243840 h 243840"/>
              <a:gd name="connsiteX0" fmla="*/ 0 w 1426894"/>
              <a:gd name="connsiteY0" fmla="*/ 0 h 243940"/>
              <a:gd name="connsiteX1" fmla="*/ 1426894 w 1426894"/>
              <a:gd name="connsiteY1" fmla="*/ 243840 h 243940"/>
              <a:gd name="connsiteX0" fmla="*/ 0 w 1426894"/>
              <a:gd name="connsiteY0" fmla="*/ 0 h 38915"/>
              <a:gd name="connsiteX1" fmla="*/ 1426894 w 1426894"/>
              <a:gd name="connsiteY1" fmla="*/ 38357 h 38915"/>
              <a:gd name="connsiteX0" fmla="*/ 0 w 1426894"/>
              <a:gd name="connsiteY0" fmla="*/ 0 h 39158"/>
              <a:gd name="connsiteX1" fmla="*/ 1426894 w 1426894"/>
              <a:gd name="connsiteY1" fmla="*/ 38357 h 39158"/>
              <a:gd name="connsiteX0" fmla="*/ 0 w 1331224"/>
              <a:gd name="connsiteY0" fmla="*/ 0 h 20122"/>
              <a:gd name="connsiteX1" fmla="*/ 1331224 w 1331224"/>
              <a:gd name="connsiteY1" fmla="*/ 18089 h 20122"/>
              <a:gd name="connsiteX0" fmla="*/ 0 w 1331224"/>
              <a:gd name="connsiteY0" fmla="*/ 260 h 19167"/>
              <a:gd name="connsiteX1" fmla="*/ 1331224 w 1331224"/>
              <a:gd name="connsiteY1" fmla="*/ 18349 h 19167"/>
              <a:gd name="connsiteX0" fmla="*/ 0 w 1328770"/>
              <a:gd name="connsiteY0" fmla="*/ 83254 h 83254"/>
              <a:gd name="connsiteX1" fmla="*/ 1328770 w 1328770"/>
              <a:gd name="connsiteY1" fmla="*/ 0 h 83254"/>
              <a:gd name="connsiteX0" fmla="*/ 0 w 1328770"/>
              <a:gd name="connsiteY0" fmla="*/ 83254 h 83254"/>
              <a:gd name="connsiteX1" fmla="*/ 1328770 w 1328770"/>
              <a:gd name="connsiteY1" fmla="*/ 0 h 83254"/>
              <a:gd name="connsiteX0" fmla="*/ 0 w 1255178"/>
              <a:gd name="connsiteY0" fmla="*/ 1518 h 1519"/>
              <a:gd name="connsiteX1" fmla="*/ 1255178 w 1255178"/>
              <a:gd name="connsiteY1" fmla="*/ 1366 h 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55178" h="1519">
                <a:moveTo>
                  <a:pt x="0" y="1518"/>
                </a:moveTo>
                <a:cubicBezTo>
                  <a:pt x="18951" y="-1659"/>
                  <a:pt x="1248459" y="1090"/>
                  <a:pt x="1255178" y="1366"/>
                </a:cubicBez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1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60" dur="1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63" dur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66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69" dur="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72" dur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75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78" dur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81" dur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47" grpId="0" animBg="1"/>
      <p:bldP spid="75" grpId="0" animBg="1"/>
      <p:bldP spid="77" grpId="0" animBg="1"/>
      <p:bldP spid="96" grpId="0" animBg="1"/>
      <p:bldP spid="93" grpId="0" animBg="1"/>
      <p:bldP spid="99" grpId="0" animBg="1"/>
      <p:bldP spid="100" grpId="0" animBg="1"/>
      <p:bldP spid="102" grpId="0" animBg="1"/>
      <p:bldP spid="109" grpId="0"/>
      <p:bldP spid="113" grpId="0"/>
      <p:bldP spid="118" grpId="0" animBg="1"/>
      <p:bldP spid="128" grpId="0" animBg="1"/>
      <p:bldP spid="129" grpId="0"/>
      <p:bldP spid="133" grpId="0" animBg="1"/>
      <p:bldP spid="134" grpId="0" animBg="1"/>
      <p:bldP spid="135" grpId="0"/>
      <p:bldP spid="136" grpId="0" animBg="1"/>
      <p:bldP spid="137" grpId="0" animBg="1"/>
      <p:bldP spid="138" grpId="0"/>
      <p:bldP spid="1024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/>
      <p:bldP spid="148" grpId="1"/>
      <p:bldP spid="149" grpId="0"/>
      <p:bldP spid="149" grpId="1"/>
      <p:bldP spid="150" grpId="0"/>
      <p:bldP spid="150" grpId="1"/>
      <p:bldP spid="151" grpId="0"/>
      <p:bldP spid="151" grpId="1"/>
      <p:bldP spid="152" grpId="0"/>
      <p:bldP spid="152" grpId="1"/>
      <p:bldP spid="153" grpId="0"/>
      <p:bldP spid="153" grpId="1"/>
      <p:bldP spid="154" grpId="0"/>
      <p:bldP spid="154" grpId="1"/>
      <p:bldP spid="155" grpId="0" animBg="1"/>
      <p:bldP spid="156" grpId="0" animBg="1"/>
      <p:bldP spid="157" grpId="0" animBg="1"/>
      <p:bldP spid="158" grpId="0" animBg="1"/>
      <p:bldP spid="159" grpId="0" animBg="1"/>
      <p:bldP spid="164" grpId="0"/>
      <p:bldP spid="165" grpId="0"/>
      <p:bldP spid="167" grpId="0" animBg="1"/>
      <p:bldP spid="171" grpId="0" animBg="1"/>
      <p:bldP spid="172" grpId="0" animBg="1"/>
      <p:bldP spid="173" grpId="0"/>
      <p:bldP spid="174" grpId="0" animBg="1"/>
      <p:bldP spid="175" grpId="0"/>
      <p:bldP spid="175" grpId="1"/>
      <p:bldP spid="176" grpId="0" animBg="1"/>
      <p:bldP spid="177" grpId="0"/>
      <p:bldP spid="177" grpId="1"/>
      <p:bldP spid="106" grpId="0"/>
      <p:bldP spid="108" grpId="0" animBg="1"/>
      <p:bldP spid="111" grpId="0" animBg="1"/>
      <p:bldP spid="112" grpId="0" animBg="1"/>
      <p:bldP spid="114" grpId="0" animBg="1"/>
      <p:bldP spid="116" grpId="0" animBg="1"/>
      <p:bldP spid="15" grpId="0"/>
      <p:bldP spid="117" grpId="0"/>
      <p:bldP spid="119" grpId="0"/>
      <p:bldP spid="120" grpId="0"/>
      <p:bldP spid="121" grpId="0"/>
      <p:bldP spid="24" grpId="0" animBg="1"/>
      <p:bldP spid="124" grpId="0"/>
      <p:bldP spid="126" grpId="0"/>
      <p:bldP spid="127" grpId="0"/>
      <p:bldP spid="131" grpId="0" animBg="1"/>
      <p:bldP spid="139" grpId="0" animBg="1"/>
      <p:bldP spid="28" grpId="0" animBg="1"/>
      <p:bldP spid="32" grpId="0" animBg="1"/>
      <p:bldP spid="141" grpId="0" animBg="1"/>
      <p:bldP spid="33" grpId="0" animBg="1"/>
      <p:bldP spid="169" grpId="0" animBg="1"/>
      <p:bldP spid="170" grpId="0" animBg="1"/>
      <p:bldP spid="178" grpId="0"/>
      <p:bldP spid="179" grpId="0"/>
      <p:bldP spid="180" grpId="0"/>
      <p:bldP spid="3" grpId="0" animBg="1"/>
      <p:bldP spid="101" grpId="0"/>
      <p:bldP spid="104" grpId="0" animBg="1"/>
      <p:bldP spid="189" grpId="0"/>
      <p:bldP spid="194" grpId="0" animBg="1"/>
      <p:bldP spid="194" grpId="1" animBg="1"/>
      <p:bldP spid="195" grpId="0" animBg="1"/>
      <p:bldP spid="19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64"/>
          <p:cNvSpPr/>
          <p:nvPr/>
        </p:nvSpPr>
        <p:spPr>
          <a:xfrm>
            <a:off x="8397631" y="1281902"/>
            <a:ext cx="324102" cy="374565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Deemon</a:t>
            </a:r>
            <a:r>
              <a:rPr lang="en-US" dirty="0" smtClean="0"/>
              <a:t>: Traversals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7364" y="1251368"/>
            <a:ext cx="49955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“Find all CSRF”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   ⇓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“Find all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requests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such that: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1) r is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state-changing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2) r can be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created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by an attacker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3) the state change is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relevant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⇓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∀n:  request(n)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1) ∃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q</a:t>
            </a:r>
            <a:r>
              <a:rPr lang="en-US" sz="2000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en-US" sz="2000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trans(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q</a:t>
            </a:r>
            <a:r>
              <a:rPr lang="en-US" sz="2000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en-US" sz="2000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 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∧  accepts(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n)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2) ∀ v: variable(v) 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∧ has(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en-US" sz="2000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v)  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∧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v.Types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⋂ {“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unguessable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”} = ∅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3) 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relevant(r)”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   ⇓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[Query processor]</a:t>
            </a:r>
          </a:p>
        </p:txBody>
      </p:sp>
      <p:sp>
        <p:nvSpPr>
          <p:cNvPr id="28" name="Oval 27"/>
          <p:cNvSpPr/>
          <p:nvPr/>
        </p:nvSpPr>
        <p:spPr>
          <a:xfrm>
            <a:off x="7534181" y="508498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606786" y="1071632"/>
            <a:ext cx="609600" cy="333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790198" y="1564211"/>
            <a:ext cx="921685" cy="333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29" idx="0"/>
            <a:endCxn id="28" idx="4"/>
          </p:cNvCxnSpPr>
          <p:nvPr/>
        </p:nvCxnSpPr>
        <p:spPr>
          <a:xfrm flipV="1">
            <a:off x="6911586" y="836158"/>
            <a:ext cx="786425" cy="23547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3" idx="0"/>
            <a:endCxn id="28" idx="4"/>
          </p:cNvCxnSpPr>
          <p:nvPr/>
        </p:nvCxnSpPr>
        <p:spPr>
          <a:xfrm flipH="1" flipV="1">
            <a:off x="7698011" y="836158"/>
            <a:ext cx="16634" cy="24451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2" idx="0"/>
            <a:endCxn id="28" idx="4"/>
          </p:cNvCxnSpPr>
          <p:nvPr/>
        </p:nvCxnSpPr>
        <p:spPr>
          <a:xfrm flipH="1" flipV="1">
            <a:off x="7698011" y="836158"/>
            <a:ext cx="864303" cy="2353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0"/>
          </p:cNvCxnSpPr>
          <p:nvPr/>
        </p:nvCxnSpPr>
        <p:spPr>
          <a:xfrm flipH="1">
            <a:off x="7251041" y="1399119"/>
            <a:ext cx="454023" cy="1650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83293" y="520643"/>
            <a:ext cx="2343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</a:t>
            </a:r>
            <a:endParaRPr lang="en-US" sz="1100" dirty="0"/>
          </a:p>
        </p:txBody>
      </p:sp>
      <p:cxnSp>
        <p:nvCxnSpPr>
          <p:cNvPr id="39" name="Straight Connector 38"/>
          <p:cNvCxnSpPr>
            <a:endCxn id="40" idx="0"/>
          </p:cNvCxnSpPr>
          <p:nvPr/>
        </p:nvCxnSpPr>
        <p:spPr>
          <a:xfrm>
            <a:off x="7705064" y="1399119"/>
            <a:ext cx="385839" cy="1650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826049" y="1564211"/>
            <a:ext cx="529708" cy="333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8398484" y="1071459"/>
            <a:ext cx="327660" cy="3276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41" name="Oval 40"/>
          <p:cNvSpPr/>
          <p:nvPr/>
        </p:nvSpPr>
        <p:spPr>
          <a:xfrm>
            <a:off x="6730105" y="3696628"/>
            <a:ext cx="327660" cy="327660"/>
          </a:xfrm>
          <a:prstGeom prst="ellips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286888" y="3694210"/>
            <a:ext cx="327660" cy="327660"/>
          </a:xfrm>
          <a:prstGeom prst="ellips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973466" y="3556744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7367526" y="3698960"/>
            <a:ext cx="609600" cy="333080"/>
          </a:xfrm>
          <a:prstGeom prst="round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698359" y="3558966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371395" y="1106501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 smtClean="0"/>
              <a:t>hdrs</a:t>
            </a:r>
            <a:endParaRPr lang="en-US" sz="9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6725466" y="3657765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84510" y="365639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1912" y="3679138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→q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43801" y="3300984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trans</a:t>
            </a:r>
            <a:endParaRPr lang="en-US" sz="12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7879569" y="3340049"/>
            <a:ext cx="312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to</a:t>
            </a:r>
            <a:endParaRPr lang="en-US" sz="1200" i="1" dirty="0"/>
          </a:p>
        </p:txBody>
      </p:sp>
      <p:sp>
        <p:nvSpPr>
          <p:cNvPr id="51" name="Isosceles Triangle 50"/>
          <p:cNvSpPr/>
          <p:nvPr/>
        </p:nvSpPr>
        <p:spPr>
          <a:xfrm>
            <a:off x="7537739" y="2697589"/>
            <a:ext cx="324102" cy="374565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537739" y="2505916"/>
            <a:ext cx="327660" cy="3276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586851" y="2518061"/>
            <a:ext cx="237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 rot="16040716">
            <a:off x="7119922" y="3093887"/>
            <a:ext cx="748559" cy="121710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914756" y="2914128"/>
            <a:ext cx="592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accept</a:t>
            </a:r>
            <a:endParaRPr lang="en-US" sz="1200" i="1" dirty="0"/>
          </a:p>
        </p:txBody>
      </p:sp>
      <p:sp>
        <p:nvSpPr>
          <p:cNvPr id="10" name="Freeform 9"/>
          <p:cNvSpPr/>
          <p:nvPr/>
        </p:nvSpPr>
        <p:spPr>
          <a:xfrm>
            <a:off x="2034863" y="684207"/>
            <a:ext cx="4500625" cy="1312017"/>
          </a:xfrm>
          <a:custGeom>
            <a:avLst/>
            <a:gdLst>
              <a:gd name="connsiteX0" fmla="*/ 0 w 5267459"/>
              <a:gd name="connsiteY0" fmla="*/ 2563231 h 2563231"/>
              <a:gd name="connsiteX1" fmla="*/ 3129566 w 5267459"/>
              <a:gd name="connsiteY1" fmla="*/ 1932166 h 2563231"/>
              <a:gd name="connsiteX2" fmla="*/ 4211391 w 5267459"/>
              <a:gd name="connsiteY2" fmla="*/ 283671 h 2563231"/>
              <a:gd name="connsiteX3" fmla="*/ 5267459 w 5267459"/>
              <a:gd name="connsiteY3" fmla="*/ 13214 h 2563231"/>
              <a:gd name="connsiteX0" fmla="*/ 0 w 3773510"/>
              <a:gd name="connsiteY0" fmla="*/ 992008 h 1940457"/>
              <a:gd name="connsiteX1" fmla="*/ 1635617 w 3773510"/>
              <a:gd name="connsiteY1" fmla="*/ 1932166 h 1940457"/>
              <a:gd name="connsiteX2" fmla="*/ 2717442 w 3773510"/>
              <a:gd name="connsiteY2" fmla="*/ 283671 h 1940457"/>
              <a:gd name="connsiteX3" fmla="*/ 3773510 w 3773510"/>
              <a:gd name="connsiteY3" fmla="*/ 13214 h 1940457"/>
              <a:gd name="connsiteX0" fmla="*/ 0 w 5396248"/>
              <a:gd name="connsiteY0" fmla="*/ 914735 h 1938466"/>
              <a:gd name="connsiteX1" fmla="*/ 3258355 w 5396248"/>
              <a:gd name="connsiteY1" fmla="*/ 1932166 h 1938466"/>
              <a:gd name="connsiteX2" fmla="*/ 4340180 w 5396248"/>
              <a:gd name="connsiteY2" fmla="*/ 283671 h 1938466"/>
              <a:gd name="connsiteX3" fmla="*/ 5396248 w 5396248"/>
              <a:gd name="connsiteY3" fmla="*/ 13214 h 1938466"/>
              <a:gd name="connsiteX0" fmla="*/ 0 w 5396248"/>
              <a:gd name="connsiteY0" fmla="*/ 914735 h 914735"/>
              <a:gd name="connsiteX1" fmla="*/ 4340180 w 5396248"/>
              <a:gd name="connsiteY1" fmla="*/ 283671 h 914735"/>
              <a:gd name="connsiteX2" fmla="*/ 5396248 w 5396248"/>
              <a:gd name="connsiteY2" fmla="*/ 13214 h 914735"/>
              <a:gd name="connsiteX0" fmla="*/ 0 w 5396248"/>
              <a:gd name="connsiteY0" fmla="*/ 914735 h 914735"/>
              <a:gd name="connsiteX1" fmla="*/ 4340180 w 5396248"/>
              <a:gd name="connsiteY1" fmla="*/ 283671 h 914735"/>
              <a:gd name="connsiteX2" fmla="*/ 5396248 w 5396248"/>
              <a:gd name="connsiteY2" fmla="*/ 13214 h 914735"/>
              <a:gd name="connsiteX0" fmla="*/ 0 w 5396248"/>
              <a:gd name="connsiteY0" fmla="*/ 901521 h 901521"/>
              <a:gd name="connsiteX1" fmla="*/ 5396248 w 5396248"/>
              <a:gd name="connsiteY1" fmla="*/ 0 h 901521"/>
              <a:gd name="connsiteX0" fmla="*/ 0 w 5396248"/>
              <a:gd name="connsiteY0" fmla="*/ 901521 h 901521"/>
              <a:gd name="connsiteX1" fmla="*/ 5396248 w 5396248"/>
              <a:gd name="connsiteY1" fmla="*/ 0 h 901521"/>
              <a:gd name="connsiteX0" fmla="*/ 0 w 5396248"/>
              <a:gd name="connsiteY0" fmla="*/ 811369 h 811369"/>
              <a:gd name="connsiteX1" fmla="*/ 5396248 w 5396248"/>
              <a:gd name="connsiteY1" fmla="*/ 0 h 811369"/>
              <a:gd name="connsiteX0" fmla="*/ 0 w 5589431"/>
              <a:gd name="connsiteY0" fmla="*/ 1210614 h 1210614"/>
              <a:gd name="connsiteX1" fmla="*/ 5589431 w 5589431"/>
              <a:gd name="connsiteY1" fmla="*/ 0 h 1210614"/>
              <a:gd name="connsiteX0" fmla="*/ 0 w 5589431"/>
              <a:gd name="connsiteY0" fmla="*/ 1365943 h 1365943"/>
              <a:gd name="connsiteX1" fmla="*/ 5589431 w 5589431"/>
              <a:gd name="connsiteY1" fmla="*/ 155329 h 1365943"/>
              <a:gd name="connsiteX0" fmla="*/ 0 w 4790941"/>
              <a:gd name="connsiteY0" fmla="*/ 1155190 h 1155190"/>
              <a:gd name="connsiteX1" fmla="*/ 4790941 w 4790941"/>
              <a:gd name="connsiteY1" fmla="*/ 176396 h 1155190"/>
              <a:gd name="connsiteX0" fmla="*/ 0 w 4790941"/>
              <a:gd name="connsiteY0" fmla="*/ 978886 h 978886"/>
              <a:gd name="connsiteX1" fmla="*/ 4790941 w 4790941"/>
              <a:gd name="connsiteY1" fmla="*/ 92 h 978886"/>
              <a:gd name="connsiteX0" fmla="*/ 0 w 5228823"/>
              <a:gd name="connsiteY0" fmla="*/ 850122 h 850122"/>
              <a:gd name="connsiteX1" fmla="*/ 5228823 w 5228823"/>
              <a:gd name="connsiteY1" fmla="*/ 117 h 850122"/>
              <a:gd name="connsiteX0" fmla="*/ 0 w 5228823"/>
              <a:gd name="connsiteY0" fmla="*/ 850122 h 850122"/>
              <a:gd name="connsiteX1" fmla="*/ 5228823 w 5228823"/>
              <a:gd name="connsiteY1" fmla="*/ 117 h 850122"/>
              <a:gd name="connsiteX0" fmla="*/ 0 w 5206554"/>
              <a:gd name="connsiteY0" fmla="*/ 1312076 h 1312076"/>
              <a:gd name="connsiteX1" fmla="*/ 5206554 w 5206554"/>
              <a:gd name="connsiteY1" fmla="*/ 59 h 1312076"/>
              <a:gd name="connsiteX0" fmla="*/ 0 w 5206554"/>
              <a:gd name="connsiteY0" fmla="*/ 1312017 h 1312017"/>
              <a:gd name="connsiteX1" fmla="*/ 5206554 w 5206554"/>
              <a:gd name="connsiteY1" fmla="*/ 0 h 131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06554" h="1312017">
                <a:moveTo>
                  <a:pt x="0" y="1312017"/>
                </a:moveTo>
                <a:cubicBezTo>
                  <a:pt x="60102" y="921358"/>
                  <a:pt x="3856150" y="87666"/>
                  <a:pt x="5206554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183234" y="2426824"/>
            <a:ext cx="3371148" cy="344763"/>
          </a:xfrm>
          <a:custGeom>
            <a:avLst/>
            <a:gdLst>
              <a:gd name="connsiteX0" fmla="*/ 0 w 5267459"/>
              <a:gd name="connsiteY0" fmla="*/ 2563231 h 2563231"/>
              <a:gd name="connsiteX1" fmla="*/ 3129566 w 5267459"/>
              <a:gd name="connsiteY1" fmla="*/ 1932166 h 2563231"/>
              <a:gd name="connsiteX2" fmla="*/ 4211391 w 5267459"/>
              <a:gd name="connsiteY2" fmla="*/ 283671 h 2563231"/>
              <a:gd name="connsiteX3" fmla="*/ 5267459 w 5267459"/>
              <a:gd name="connsiteY3" fmla="*/ 13214 h 2563231"/>
              <a:gd name="connsiteX0" fmla="*/ 0 w 3773510"/>
              <a:gd name="connsiteY0" fmla="*/ 992008 h 1940457"/>
              <a:gd name="connsiteX1" fmla="*/ 1635617 w 3773510"/>
              <a:gd name="connsiteY1" fmla="*/ 1932166 h 1940457"/>
              <a:gd name="connsiteX2" fmla="*/ 2717442 w 3773510"/>
              <a:gd name="connsiteY2" fmla="*/ 283671 h 1940457"/>
              <a:gd name="connsiteX3" fmla="*/ 3773510 w 3773510"/>
              <a:gd name="connsiteY3" fmla="*/ 13214 h 1940457"/>
              <a:gd name="connsiteX0" fmla="*/ 0 w 5396248"/>
              <a:gd name="connsiteY0" fmla="*/ 914735 h 1938466"/>
              <a:gd name="connsiteX1" fmla="*/ 3258355 w 5396248"/>
              <a:gd name="connsiteY1" fmla="*/ 1932166 h 1938466"/>
              <a:gd name="connsiteX2" fmla="*/ 4340180 w 5396248"/>
              <a:gd name="connsiteY2" fmla="*/ 283671 h 1938466"/>
              <a:gd name="connsiteX3" fmla="*/ 5396248 w 5396248"/>
              <a:gd name="connsiteY3" fmla="*/ 13214 h 1938466"/>
              <a:gd name="connsiteX0" fmla="*/ 0 w 5396248"/>
              <a:gd name="connsiteY0" fmla="*/ 914735 h 914735"/>
              <a:gd name="connsiteX1" fmla="*/ 4340180 w 5396248"/>
              <a:gd name="connsiteY1" fmla="*/ 283671 h 914735"/>
              <a:gd name="connsiteX2" fmla="*/ 5396248 w 5396248"/>
              <a:gd name="connsiteY2" fmla="*/ 13214 h 914735"/>
              <a:gd name="connsiteX0" fmla="*/ 0 w 5396248"/>
              <a:gd name="connsiteY0" fmla="*/ 914735 h 914735"/>
              <a:gd name="connsiteX1" fmla="*/ 4340180 w 5396248"/>
              <a:gd name="connsiteY1" fmla="*/ 283671 h 914735"/>
              <a:gd name="connsiteX2" fmla="*/ 5396248 w 5396248"/>
              <a:gd name="connsiteY2" fmla="*/ 13214 h 914735"/>
              <a:gd name="connsiteX0" fmla="*/ 0 w 5396248"/>
              <a:gd name="connsiteY0" fmla="*/ 901521 h 901521"/>
              <a:gd name="connsiteX1" fmla="*/ 5396248 w 5396248"/>
              <a:gd name="connsiteY1" fmla="*/ 0 h 901521"/>
              <a:gd name="connsiteX0" fmla="*/ 0 w 5396248"/>
              <a:gd name="connsiteY0" fmla="*/ 901521 h 901521"/>
              <a:gd name="connsiteX1" fmla="*/ 5396248 w 5396248"/>
              <a:gd name="connsiteY1" fmla="*/ 0 h 901521"/>
              <a:gd name="connsiteX0" fmla="*/ 0 w 5396248"/>
              <a:gd name="connsiteY0" fmla="*/ 811369 h 811369"/>
              <a:gd name="connsiteX1" fmla="*/ 5396248 w 5396248"/>
              <a:gd name="connsiteY1" fmla="*/ 0 h 811369"/>
              <a:gd name="connsiteX0" fmla="*/ 0 w 5589431"/>
              <a:gd name="connsiteY0" fmla="*/ 1210614 h 1210614"/>
              <a:gd name="connsiteX1" fmla="*/ 5589431 w 5589431"/>
              <a:gd name="connsiteY1" fmla="*/ 0 h 1210614"/>
              <a:gd name="connsiteX0" fmla="*/ 0 w 5589431"/>
              <a:gd name="connsiteY0" fmla="*/ 1365943 h 1365943"/>
              <a:gd name="connsiteX1" fmla="*/ 5589431 w 5589431"/>
              <a:gd name="connsiteY1" fmla="*/ 155329 h 1365943"/>
              <a:gd name="connsiteX0" fmla="*/ 0 w 4790941"/>
              <a:gd name="connsiteY0" fmla="*/ 1155190 h 1155190"/>
              <a:gd name="connsiteX1" fmla="*/ 4790941 w 4790941"/>
              <a:gd name="connsiteY1" fmla="*/ 176396 h 1155190"/>
              <a:gd name="connsiteX0" fmla="*/ 0 w 4790941"/>
              <a:gd name="connsiteY0" fmla="*/ 978886 h 978886"/>
              <a:gd name="connsiteX1" fmla="*/ 4790941 w 4790941"/>
              <a:gd name="connsiteY1" fmla="*/ 92 h 978886"/>
              <a:gd name="connsiteX0" fmla="*/ 0 w 5228823"/>
              <a:gd name="connsiteY0" fmla="*/ 850122 h 850122"/>
              <a:gd name="connsiteX1" fmla="*/ 5228823 w 5228823"/>
              <a:gd name="connsiteY1" fmla="*/ 117 h 850122"/>
              <a:gd name="connsiteX0" fmla="*/ 0 w 5228823"/>
              <a:gd name="connsiteY0" fmla="*/ 850122 h 850122"/>
              <a:gd name="connsiteX1" fmla="*/ 5228823 w 5228823"/>
              <a:gd name="connsiteY1" fmla="*/ 117 h 850122"/>
              <a:gd name="connsiteX0" fmla="*/ 0 w 5248074"/>
              <a:gd name="connsiteY0" fmla="*/ 715413 h 715413"/>
              <a:gd name="connsiteX1" fmla="*/ 5248074 w 5248074"/>
              <a:gd name="connsiteY1" fmla="*/ 162 h 715413"/>
              <a:gd name="connsiteX0" fmla="*/ 0 w 5248074"/>
              <a:gd name="connsiteY0" fmla="*/ 715330 h 715330"/>
              <a:gd name="connsiteX1" fmla="*/ 5248074 w 5248074"/>
              <a:gd name="connsiteY1" fmla="*/ 79 h 715330"/>
              <a:gd name="connsiteX0" fmla="*/ 0 w 3409649"/>
              <a:gd name="connsiteY0" fmla="*/ 1376 h 306403"/>
              <a:gd name="connsiteX1" fmla="*/ 3409649 w 3409649"/>
              <a:gd name="connsiteY1" fmla="*/ 306403 h 306403"/>
              <a:gd name="connsiteX0" fmla="*/ 0 w 3371148"/>
              <a:gd name="connsiteY0" fmla="*/ 1235 h 344763"/>
              <a:gd name="connsiteX1" fmla="*/ 3371148 w 3371148"/>
              <a:gd name="connsiteY1" fmla="*/ 344763 h 34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1148" h="344763">
                <a:moveTo>
                  <a:pt x="0" y="1235"/>
                </a:moveTo>
                <a:cubicBezTo>
                  <a:pt x="1080380" y="-23664"/>
                  <a:pt x="2087554" y="336177"/>
                  <a:pt x="3371148" y="344763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15486" y="1968385"/>
            <a:ext cx="1223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request(r)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58262" y="4187656"/>
            <a:ext cx="4133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∃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q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en-US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trans(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q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en-US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∧ 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accepts(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r)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506778" y="4940283"/>
            <a:ext cx="1684812" cy="724985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Types: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655198" y="5254685"/>
            <a:ext cx="140208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396622" y="5095926"/>
            <a:ext cx="327660" cy="327660"/>
          </a:xfrm>
          <a:prstGeom prst="ellips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394244" y="505810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Freeform 60"/>
          <p:cNvSpPr/>
          <p:nvPr/>
        </p:nvSpPr>
        <p:spPr>
          <a:xfrm flipH="1">
            <a:off x="6803522" y="5050228"/>
            <a:ext cx="645938" cy="91396"/>
          </a:xfrm>
          <a:custGeom>
            <a:avLst/>
            <a:gdLst>
              <a:gd name="connsiteX0" fmla="*/ 0 w 785812"/>
              <a:gd name="connsiteY0" fmla="*/ 95347 h 95347"/>
              <a:gd name="connsiteX1" fmla="*/ 361950 w 785812"/>
              <a:gd name="connsiteY1" fmla="*/ 97 h 95347"/>
              <a:gd name="connsiteX2" fmla="*/ 785812 w 785812"/>
              <a:gd name="connsiteY2" fmla="*/ 81059 h 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812" h="95347">
                <a:moveTo>
                  <a:pt x="0" y="95347"/>
                </a:moveTo>
                <a:cubicBezTo>
                  <a:pt x="115490" y="48912"/>
                  <a:pt x="230981" y="2478"/>
                  <a:pt x="361950" y="97"/>
                </a:cubicBezTo>
                <a:cubicBezTo>
                  <a:pt x="492919" y="-2284"/>
                  <a:pt x="639365" y="39387"/>
                  <a:pt x="785812" y="81059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934027" y="4817156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has</a:t>
            </a:r>
            <a:endParaRPr lang="en-US" sz="1200" i="1" dirty="0"/>
          </a:p>
        </p:txBody>
      </p:sp>
      <p:sp>
        <p:nvSpPr>
          <p:cNvPr id="63" name="Oval 62"/>
          <p:cNvSpPr/>
          <p:nvPr/>
        </p:nvSpPr>
        <p:spPr>
          <a:xfrm>
            <a:off x="7550815" y="1080673"/>
            <a:ext cx="327660" cy="32766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7571351" y="1115715"/>
            <a:ext cx="3113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 smtClean="0"/>
              <a:t>url</a:t>
            </a:r>
            <a:endParaRPr lang="en-US" sz="900" i="1" dirty="0"/>
          </a:p>
        </p:txBody>
      </p:sp>
      <p:sp>
        <p:nvSpPr>
          <p:cNvPr id="13" name="Rectangle 12"/>
          <p:cNvSpPr/>
          <p:nvPr/>
        </p:nvSpPr>
        <p:spPr>
          <a:xfrm>
            <a:off x="4776726" y="5822537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∀ v: variable(v)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∧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has(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en-US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v)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∧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v.Types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⋂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{“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unguessable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”}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∅</a:t>
            </a:r>
          </a:p>
        </p:txBody>
      </p:sp>
      <p:sp>
        <p:nvSpPr>
          <p:cNvPr id="66" name="Freeform 65"/>
          <p:cNvSpPr/>
          <p:nvPr/>
        </p:nvSpPr>
        <p:spPr>
          <a:xfrm>
            <a:off x="4526834" y="2694316"/>
            <a:ext cx="1685223" cy="2591606"/>
          </a:xfrm>
          <a:custGeom>
            <a:avLst/>
            <a:gdLst>
              <a:gd name="connsiteX0" fmla="*/ 0 w 5267459"/>
              <a:gd name="connsiteY0" fmla="*/ 2563231 h 2563231"/>
              <a:gd name="connsiteX1" fmla="*/ 3129566 w 5267459"/>
              <a:gd name="connsiteY1" fmla="*/ 1932166 h 2563231"/>
              <a:gd name="connsiteX2" fmla="*/ 4211391 w 5267459"/>
              <a:gd name="connsiteY2" fmla="*/ 283671 h 2563231"/>
              <a:gd name="connsiteX3" fmla="*/ 5267459 w 5267459"/>
              <a:gd name="connsiteY3" fmla="*/ 13214 h 2563231"/>
              <a:gd name="connsiteX0" fmla="*/ 0 w 3773510"/>
              <a:gd name="connsiteY0" fmla="*/ 992008 h 1940457"/>
              <a:gd name="connsiteX1" fmla="*/ 1635617 w 3773510"/>
              <a:gd name="connsiteY1" fmla="*/ 1932166 h 1940457"/>
              <a:gd name="connsiteX2" fmla="*/ 2717442 w 3773510"/>
              <a:gd name="connsiteY2" fmla="*/ 283671 h 1940457"/>
              <a:gd name="connsiteX3" fmla="*/ 3773510 w 3773510"/>
              <a:gd name="connsiteY3" fmla="*/ 13214 h 1940457"/>
              <a:gd name="connsiteX0" fmla="*/ 0 w 5396248"/>
              <a:gd name="connsiteY0" fmla="*/ 914735 h 1938466"/>
              <a:gd name="connsiteX1" fmla="*/ 3258355 w 5396248"/>
              <a:gd name="connsiteY1" fmla="*/ 1932166 h 1938466"/>
              <a:gd name="connsiteX2" fmla="*/ 4340180 w 5396248"/>
              <a:gd name="connsiteY2" fmla="*/ 283671 h 1938466"/>
              <a:gd name="connsiteX3" fmla="*/ 5396248 w 5396248"/>
              <a:gd name="connsiteY3" fmla="*/ 13214 h 1938466"/>
              <a:gd name="connsiteX0" fmla="*/ 0 w 5396248"/>
              <a:gd name="connsiteY0" fmla="*/ 914735 h 914735"/>
              <a:gd name="connsiteX1" fmla="*/ 4340180 w 5396248"/>
              <a:gd name="connsiteY1" fmla="*/ 283671 h 914735"/>
              <a:gd name="connsiteX2" fmla="*/ 5396248 w 5396248"/>
              <a:gd name="connsiteY2" fmla="*/ 13214 h 914735"/>
              <a:gd name="connsiteX0" fmla="*/ 0 w 5396248"/>
              <a:gd name="connsiteY0" fmla="*/ 914735 h 914735"/>
              <a:gd name="connsiteX1" fmla="*/ 4340180 w 5396248"/>
              <a:gd name="connsiteY1" fmla="*/ 283671 h 914735"/>
              <a:gd name="connsiteX2" fmla="*/ 5396248 w 5396248"/>
              <a:gd name="connsiteY2" fmla="*/ 13214 h 914735"/>
              <a:gd name="connsiteX0" fmla="*/ 0 w 5396248"/>
              <a:gd name="connsiteY0" fmla="*/ 901521 h 901521"/>
              <a:gd name="connsiteX1" fmla="*/ 5396248 w 5396248"/>
              <a:gd name="connsiteY1" fmla="*/ 0 h 901521"/>
              <a:gd name="connsiteX0" fmla="*/ 0 w 5396248"/>
              <a:gd name="connsiteY0" fmla="*/ 901521 h 901521"/>
              <a:gd name="connsiteX1" fmla="*/ 5396248 w 5396248"/>
              <a:gd name="connsiteY1" fmla="*/ 0 h 901521"/>
              <a:gd name="connsiteX0" fmla="*/ 0 w 5396248"/>
              <a:gd name="connsiteY0" fmla="*/ 811369 h 811369"/>
              <a:gd name="connsiteX1" fmla="*/ 5396248 w 5396248"/>
              <a:gd name="connsiteY1" fmla="*/ 0 h 811369"/>
              <a:gd name="connsiteX0" fmla="*/ 0 w 5589431"/>
              <a:gd name="connsiteY0" fmla="*/ 1210614 h 1210614"/>
              <a:gd name="connsiteX1" fmla="*/ 5589431 w 5589431"/>
              <a:gd name="connsiteY1" fmla="*/ 0 h 1210614"/>
              <a:gd name="connsiteX0" fmla="*/ 0 w 5589431"/>
              <a:gd name="connsiteY0" fmla="*/ 1365943 h 1365943"/>
              <a:gd name="connsiteX1" fmla="*/ 5589431 w 5589431"/>
              <a:gd name="connsiteY1" fmla="*/ 155329 h 1365943"/>
              <a:gd name="connsiteX0" fmla="*/ 0 w 4790941"/>
              <a:gd name="connsiteY0" fmla="*/ 1155190 h 1155190"/>
              <a:gd name="connsiteX1" fmla="*/ 4790941 w 4790941"/>
              <a:gd name="connsiteY1" fmla="*/ 176396 h 1155190"/>
              <a:gd name="connsiteX0" fmla="*/ 0 w 4790941"/>
              <a:gd name="connsiteY0" fmla="*/ 978886 h 978886"/>
              <a:gd name="connsiteX1" fmla="*/ 4790941 w 4790941"/>
              <a:gd name="connsiteY1" fmla="*/ 92 h 978886"/>
              <a:gd name="connsiteX0" fmla="*/ 0 w 5228823"/>
              <a:gd name="connsiteY0" fmla="*/ 850122 h 850122"/>
              <a:gd name="connsiteX1" fmla="*/ 5228823 w 5228823"/>
              <a:gd name="connsiteY1" fmla="*/ 117 h 850122"/>
              <a:gd name="connsiteX0" fmla="*/ 0 w 5228823"/>
              <a:gd name="connsiteY0" fmla="*/ 850122 h 850122"/>
              <a:gd name="connsiteX1" fmla="*/ 5228823 w 5228823"/>
              <a:gd name="connsiteY1" fmla="*/ 117 h 850122"/>
              <a:gd name="connsiteX0" fmla="*/ 0 w 5248074"/>
              <a:gd name="connsiteY0" fmla="*/ 715413 h 715413"/>
              <a:gd name="connsiteX1" fmla="*/ 5248074 w 5248074"/>
              <a:gd name="connsiteY1" fmla="*/ 162 h 715413"/>
              <a:gd name="connsiteX0" fmla="*/ 0 w 5248074"/>
              <a:gd name="connsiteY0" fmla="*/ 715330 h 715330"/>
              <a:gd name="connsiteX1" fmla="*/ 5248074 w 5248074"/>
              <a:gd name="connsiteY1" fmla="*/ 79 h 715330"/>
              <a:gd name="connsiteX0" fmla="*/ 0 w 3409649"/>
              <a:gd name="connsiteY0" fmla="*/ 1376 h 306403"/>
              <a:gd name="connsiteX1" fmla="*/ 3409649 w 3409649"/>
              <a:gd name="connsiteY1" fmla="*/ 306403 h 306403"/>
              <a:gd name="connsiteX0" fmla="*/ 0 w 3371148"/>
              <a:gd name="connsiteY0" fmla="*/ 1235 h 344763"/>
              <a:gd name="connsiteX1" fmla="*/ 3371148 w 3371148"/>
              <a:gd name="connsiteY1" fmla="*/ 344763 h 344763"/>
              <a:gd name="connsiteX0" fmla="*/ 0 w 1685223"/>
              <a:gd name="connsiteY0" fmla="*/ 178 h 2591606"/>
              <a:gd name="connsiteX1" fmla="*/ 1685223 w 1685223"/>
              <a:gd name="connsiteY1" fmla="*/ 2591606 h 259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5223" h="2591606">
                <a:moveTo>
                  <a:pt x="0" y="178"/>
                </a:moveTo>
                <a:cubicBezTo>
                  <a:pt x="1080380" y="-24721"/>
                  <a:pt x="401629" y="2583020"/>
                  <a:pt x="1685223" y="2591606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4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" grpId="0"/>
      <p:bldP spid="28" grpId="0" animBg="1"/>
      <p:bldP spid="29" grpId="0" animBg="1"/>
      <p:bldP spid="31" grpId="0" animBg="1"/>
      <p:bldP spid="37" grpId="0"/>
      <p:bldP spid="40" grpId="0" animBg="1"/>
      <p:bldP spid="32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38" grpId="0"/>
      <p:bldP spid="4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/>
      <p:bldP spid="54" grpId="0" animBg="1"/>
      <p:bldP spid="55" grpId="0"/>
      <p:bldP spid="10" grpId="0" animBg="1"/>
      <p:bldP spid="58" grpId="0" animBg="1"/>
      <p:bldP spid="3" grpId="0"/>
      <p:bldP spid="8" grpId="0"/>
      <p:bldP spid="56" grpId="0" animBg="1"/>
      <p:bldP spid="59" grpId="0" animBg="1"/>
      <p:bldP spid="60" grpId="0"/>
      <p:bldP spid="61" grpId="0" animBg="1"/>
      <p:bldP spid="62" grpId="0"/>
      <p:bldP spid="63" grpId="0" animBg="1"/>
      <p:bldP spid="64" grpId="0"/>
      <p:bldP spid="13" grpId="0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894692" y="2555368"/>
            <a:ext cx="2308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    ,     ,    ,    ,     &gt;  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Deemon</a:t>
            </a:r>
            <a:r>
              <a:rPr lang="en-US" dirty="0" smtClean="0"/>
              <a:t>: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13</a:t>
            </a:fld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2183826" y="1235470"/>
            <a:ext cx="172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7980429" y="1213560"/>
            <a:ext cx="152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Execution</a:t>
            </a:r>
            <a:endParaRPr lang="en-US" dirty="0"/>
          </a:p>
        </p:txBody>
      </p:sp>
      <p:sp>
        <p:nvSpPr>
          <p:cNvPr id="196" name="Freeform 195"/>
          <p:cNvSpPr/>
          <p:nvPr/>
        </p:nvSpPr>
        <p:spPr>
          <a:xfrm>
            <a:off x="4177288" y="2264067"/>
            <a:ext cx="3530798" cy="561086"/>
          </a:xfrm>
          <a:custGeom>
            <a:avLst/>
            <a:gdLst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02998"/>
              <a:gd name="connsiteX1" fmla="*/ 1828800 w 4546600"/>
              <a:gd name="connsiteY1" fmla="*/ 1320800 h 1402998"/>
              <a:gd name="connsiteX2" fmla="*/ 3365500 w 4546600"/>
              <a:gd name="connsiteY2" fmla="*/ 317500 h 1402998"/>
              <a:gd name="connsiteX3" fmla="*/ 4546600 w 4546600"/>
              <a:gd name="connsiteY3" fmla="*/ 0 h 1402998"/>
              <a:gd name="connsiteX0" fmla="*/ 0 w 4546600"/>
              <a:gd name="connsiteY0" fmla="*/ 1498600 h 1527417"/>
              <a:gd name="connsiteX1" fmla="*/ 1828800 w 4546600"/>
              <a:gd name="connsiteY1" fmla="*/ 1320800 h 1527417"/>
              <a:gd name="connsiteX2" fmla="*/ 3365500 w 4546600"/>
              <a:gd name="connsiteY2" fmla="*/ 317500 h 1527417"/>
              <a:gd name="connsiteX3" fmla="*/ 4546600 w 4546600"/>
              <a:gd name="connsiteY3" fmla="*/ 0 h 1527417"/>
              <a:gd name="connsiteX0" fmla="*/ 0 w 4546600"/>
              <a:gd name="connsiteY0" fmla="*/ 1498600 h 1498600"/>
              <a:gd name="connsiteX1" fmla="*/ 1828800 w 4546600"/>
              <a:gd name="connsiteY1" fmla="*/ 1320800 h 1498600"/>
              <a:gd name="connsiteX2" fmla="*/ 3365500 w 4546600"/>
              <a:gd name="connsiteY2" fmla="*/ 317500 h 1498600"/>
              <a:gd name="connsiteX3" fmla="*/ 4546600 w 4546600"/>
              <a:gd name="connsiteY3" fmla="*/ 0 h 1498600"/>
              <a:gd name="connsiteX0" fmla="*/ 0 w 4546600"/>
              <a:gd name="connsiteY0" fmla="*/ 1358900 h 1406909"/>
              <a:gd name="connsiteX1" fmla="*/ 1828800 w 4546600"/>
              <a:gd name="connsiteY1" fmla="*/ 1320800 h 1406909"/>
              <a:gd name="connsiteX2" fmla="*/ 3365500 w 4546600"/>
              <a:gd name="connsiteY2" fmla="*/ 317500 h 1406909"/>
              <a:gd name="connsiteX3" fmla="*/ 4546600 w 4546600"/>
              <a:gd name="connsiteY3" fmla="*/ 0 h 1406909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365500 w 4546600"/>
              <a:gd name="connsiteY2" fmla="*/ 317500 h 1358900"/>
              <a:gd name="connsiteX3" fmla="*/ 4546600 w 4546600"/>
              <a:gd name="connsiteY3" fmla="*/ 0 h 1358900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238500 w 4546600"/>
              <a:gd name="connsiteY2" fmla="*/ 228600 h 1358900"/>
              <a:gd name="connsiteX3" fmla="*/ 4546600 w 4546600"/>
              <a:gd name="connsiteY3" fmla="*/ 0 h 135890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16771984"/>
              <a:gd name="connsiteY0" fmla="*/ 1008163 h 1396240"/>
              <a:gd name="connsiteX1" fmla="*/ 14070087 w 16771984"/>
              <a:gd name="connsiteY1" fmla="*/ 1376680 h 1396240"/>
              <a:gd name="connsiteX2" fmla="*/ 15463884 w 16771984"/>
              <a:gd name="connsiteY2" fmla="*/ 268356 h 1396240"/>
              <a:gd name="connsiteX3" fmla="*/ 16771984 w 16771984"/>
              <a:gd name="connsiteY3" fmla="*/ 0 h 1396240"/>
              <a:gd name="connsiteX0" fmla="*/ 0 w 16771984"/>
              <a:gd name="connsiteY0" fmla="*/ 1008163 h 1008163"/>
              <a:gd name="connsiteX1" fmla="*/ 5193705 w 16771984"/>
              <a:gd name="connsiteY1" fmla="*/ 357091 h 1008163"/>
              <a:gd name="connsiteX2" fmla="*/ 15463884 w 16771984"/>
              <a:gd name="connsiteY2" fmla="*/ 268356 h 1008163"/>
              <a:gd name="connsiteX3" fmla="*/ 16771984 w 16771984"/>
              <a:gd name="connsiteY3" fmla="*/ 0 h 1008163"/>
              <a:gd name="connsiteX0" fmla="*/ 0 w 16771984"/>
              <a:gd name="connsiteY0" fmla="*/ 1008163 h 1008163"/>
              <a:gd name="connsiteX1" fmla="*/ 5193705 w 16771984"/>
              <a:gd name="connsiteY1" fmla="*/ 357091 h 1008163"/>
              <a:gd name="connsiteX2" fmla="*/ 16771984 w 16771984"/>
              <a:gd name="connsiteY2" fmla="*/ 0 h 1008163"/>
              <a:gd name="connsiteX0" fmla="*/ 0 w 15524650"/>
              <a:gd name="connsiteY0" fmla="*/ 656900 h 656900"/>
              <a:gd name="connsiteX1" fmla="*/ 5193705 w 15524650"/>
              <a:gd name="connsiteY1" fmla="*/ 5828 h 656900"/>
              <a:gd name="connsiteX2" fmla="*/ 15524650 w 15524650"/>
              <a:gd name="connsiteY2" fmla="*/ 296701 h 656900"/>
              <a:gd name="connsiteX0" fmla="*/ 0 w 15524650"/>
              <a:gd name="connsiteY0" fmla="*/ 651072 h 651072"/>
              <a:gd name="connsiteX1" fmla="*/ 5193705 w 15524650"/>
              <a:gd name="connsiteY1" fmla="*/ 0 h 651072"/>
              <a:gd name="connsiteX2" fmla="*/ 15524650 w 15524650"/>
              <a:gd name="connsiteY2" fmla="*/ 290873 h 651072"/>
              <a:gd name="connsiteX0" fmla="*/ 0 w 15524650"/>
              <a:gd name="connsiteY0" fmla="*/ 422379 h 422379"/>
              <a:gd name="connsiteX1" fmla="*/ 8384562 w 15524650"/>
              <a:gd name="connsiteY1" fmla="*/ 0 h 422379"/>
              <a:gd name="connsiteX2" fmla="*/ 15524650 w 15524650"/>
              <a:gd name="connsiteY2" fmla="*/ 62180 h 422379"/>
              <a:gd name="connsiteX0" fmla="*/ 0 w 15524650"/>
              <a:gd name="connsiteY0" fmla="*/ 360199 h 360199"/>
              <a:gd name="connsiteX1" fmla="*/ 15524650 w 15524650"/>
              <a:gd name="connsiteY1" fmla="*/ 0 h 360199"/>
              <a:gd name="connsiteX0" fmla="*/ 0 w 15524650"/>
              <a:gd name="connsiteY0" fmla="*/ 360199 h 360199"/>
              <a:gd name="connsiteX1" fmla="*/ 15524650 w 15524650"/>
              <a:gd name="connsiteY1" fmla="*/ 0 h 360199"/>
              <a:gd name="connsiteX0" fmla="*/ 0 w 15524650"/>
              <a:gd name="connsiteY0" fmla="*/ 371421 h 371421"/>
              <a:gd name="connsiteX1" fmla="*/ 15524650 w 15524650"/>
              <a:gd name="connsiteY1" fmla="*/ 11222 h 371421"/>
              <a:gd name="connsiteX0" fmla="*/ 0 w 8881867"/>
              <a:gd name="connsiteY0" fmla="*/ 333175 h 333176"/>
              <a:gd name="connsiteX1" fmla="*/ 8881867 w 8881867"/>
              <a:gd name="connsiteY1" fmla="*/ 30150 h 333176"/>
              <a:gd name="connsiteX0" fmla="*/ 0 w 8881867"/>
              <a:gd name="connsiteY0" fmla="*/ 303025 h 303025"/>
              <a:gd name="connsiteX1" fmla="*/ 8881867 w 8881867"/>
              <a:gd name="connsiteY1" fmla="*/ 0 h 303025"/>
              <a:gd name="connsiteX0" fmla="*/ 0 w 8765836"/>
              <a:gd name="connsiteY0" fmla="*/ 130523 h 237291"/>
              <a:gd name="connsiteX1" fmla="*/ 8765836 w 8765836"/>
              <a:gd name="connsiteY1" fmla="*/ 237239 h 237291"/>
              <a:gd name="connsiteX0" fmla="*/ 0 w 5550806"/>
              <a:gd name="connsiteY0" fmla="*/ 619363 h 619363"/>
              <a:gd name="connsiteX1" fmla="*/ 5550806 w 5550806"/>
              <a:gd name="connsiteY1" fmla="*/ 0 h 619363"/>
              <a:gd name="connsiteX0" fmla="*/ 0 w 5550806"/>
              <a:gd name="connsiteY0" fmla="*/ 619363 h 619363"/>
              <a:gd name="connsiteX1" fmla="*/ 5550806 w 5550806"/>
              <a:gd name="connsiteY1" fmla="*/ 0 h 619363"/>
              <a:gd name="connsiteX0" fmla="*/ 0 w 8987374"/>
              <a:gd name="connsiteY0" fmla="*/ 512865 h 512865"/>
              <a:gd name="connsiteX1" fmla="*/ 8987374 w 8987374"/>
              <a:gd name="connsiteY1" fmla="*/ 0 h 512865"/>
              <a:gd name="connsiteX0" fmla="*/ 0 w 8987374"/>
              <a:gd name="connsiteY0" fmla="*/ 512865 h 512865"/>
              <a:gd name="connsiteX1" fmla="*/ 8987374 w 8987374"/>
              <a:gd name="connsiteY1" fmla="*/ 0 h 512865"/>
              <a:gd name="connsiteX0" fmla="*/ 0 w 10057248"/>
              <a:gd name="connsiteY0" fmla="*/ 491566 h 491566"/>
              <a:gd name="connsiteX1" fmla="*/ 10057248 w 10057248"/>
              <a:gd name="connsiteY1" fmla="*/ 0 h 491566"/>
              <a:gd name="connsiteX0" fmla="*/ 0 w 10640814"/>
              <a:gd name="connsiteY0" fmla="*/ 555465 h 555465"/>
              <a:gd name="connsiteX1" fmla="*/ 10640814 w 10640814"/>
              <a:gd name="connsiteY1" fmla="*/ 0 h 555465"/>
              <a:gd name="connsiteX0" fmla="*/ 0 w 10640814"/>
              <a:gd name="connsiteY0" fmla="*/ 555465 h 555465"/>
              <a:gd name="connsiteX1" fmla="*/ 10640814 w 10640814"/>
              <a:gd name="connsiteY1" fmla="*/ 0 h 55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40814" h="555465">
                <a:moveTo>
                  <a:pt x="0" y="555465"/>
                </a:moveTo>
                <a:cubicBezTo>
                  <a:pt x="3531482" y="506347"/>
                  <a:pt x="6112634" y="27020"/>
                  <a:pt x="10640814" y="0"/>
                </a:cubicBezTo>
              </a:path>
            </a:pathLst>
          </a:cu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2172729" y="2649097"/>
            <a:ext cx="218461" cy="252476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72729" y="2519899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2552187" y="2649097"/>
            <a:ext cx="218461" cy="252476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52187" y="2519899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2929247" y="2649097"/>
            <a:ext cx="218461" cy="252476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29247" y="2519899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3283594" y="2649097"/>
            <a:ext cx="218461" cy="252476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83594" y="2519899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3635542" y="2649097"/>
            <a:ext cx="218461" cy="252476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635542" y="2519899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879553" y="3550349"/>
            <a:ext cx="2308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    ,     ,    ,    ,     &gt;   </a:t>
            </a:r>
            <a:endParaRPr lang="en-US" sz="2400" dirty="0"/>
          </a:p>
        </p:txBody>
      </p:sp>
      <p:sp>
        <p:nvSpPr>
          <p:cNvPr id="43" name="Isosceles Triangle 42"/>
          <p:cNvSpPr/>
          <p:nvPr/>
        </p:nvSpPr>
        <p:spPr>
          <a:xfrm>
            <a:off x="2157590" y="3644078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157590" y="3514880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2537048" y="3644078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37048" y="3514880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2914108" y="3644078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914108" y="3514880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3268455" y="3644078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68455" y="3514880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>
            <a:off x="3620403" y="3644078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620403" y="3514880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649744" y="2877113"/>
            <a:ext cx="940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Requests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2738671" y="3886970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Queries</a:t>
            </a:r>
            <a:endParaRPr lang="en-US" sz="1600" dirty="0"/>
          </a:p>
        </p:txBody>
      </p:sp>
      <p:pic>
        <p:nvPicPr>
          <p:cNvPr id="56" name="Picture 4" descr="Related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55215">
            <a:off x="8186121" y="4221836"/>
            <a:ext cx="415151" cy="4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Related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55215">
            <a:off x="9049536" y="4239630"/>
            <a:ext cx="415151" cy="4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Related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55215">
            <a:off x="9960148" y="4245254"/>
            <a:ext cx="415151" cy="41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s://www.iconexperience.com/_img/g_collection_png/standard/512x512/serve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8691"/>
          <a:stretch/>
        </p:blipFill>
        <p:spPr bwMode="auto">
          <a:xfrm>
            <a:off x="8762786" y="4495626"/>
            <a:ext cx="427121" cy="6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s://www.iconexperience.com/_img/g_collection_png/standard/512x512/serve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8691"/>
          <a:stretch/>
        </p:blipFill>
        <p:spPr bwMode="auto">
          <a:xfrm>
            <a:off x="9678618" y="4499563"/>
            <a:ext cx="427121" cy="6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s://www.iconexperience.com/_img/g_collection_png/standard/512x512/serve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8691"/>
          <a:stretch/>
        </p:blipFill>
        <p:spPr bwMode="auto">
          <a:xfrm>
            <a:off x="7900519" y="4499563"/>
            <a:ext cx="427121" cy="6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Workplac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66" b="95508" l="4883" r="94727">
                        <a14:foregroundMark x1="11328" y1="86523" x2="90820" y2="919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996" y="1724013"/>
            <a:ext cx="1187840" cy="118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7844019" y="5230914"/>
            <a:ext cx="2265362" cy="2532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Virtualized </a:t>
            </a:r>
            <a:r>
              <a:rPr lang="en-US" dirty="0" err="1" smtClean="0"/>
              <a:t>Env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9230214" y="2976196"/>
            <a:ext cx="0" cy="127669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917794" y="2976196"/>
            <a:ext cx="0" cy="127669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123286" y="3555258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200 OK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8" name="Picture 2" descr="Robot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961" r="89844">
                        <a14:foregroundMark x1="37891" y1="3711" x2="47852" y2="16211"/>
                        <a14:foregroundMark x1="53125" y1="2930" x2="62695" y2="16016"/>
                        <a14:foregroundMark x1="37891" y1="15430" x2="47070" y2="4102"/>
                        <a14:foregroundMark x1="35742" y1="9961" x2="42188" y2="99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47" y="1749832"/>
            <a:ext cx="1249892" cy="124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Freeform 68"/>
          <p:cNvSpPr/>
          <p:nvPr/>
        </p:nvSpPr>
        <p:spPr>
          <a:xfrm>
            <a:off x="4151283" y="3803416"/>
            <a:ext cx="1035496" cy="1140147"/>
          </a:xfrm>
          <a:custGeom>
            <a:avLst/>
            <a:gdLst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02998"/>
              <a:gd name="connsiteX1" fmla="*/ 1828800 w 4546600"/>
              <a:gd name="connsiteY1" fmla="*/ 1320800 h 1402998"/>
              <a:gd name="connsiteX2" fmla="*/ 3365500 w 4546600"/>
              <a:gd name="connsiteY2" fmla="*/ 317500 h 1402998"/>
              <a:gd name="connsiteX3" fmla="*/ 4546600 w 4546600"/>
              <a:gd name="connsiteY3" fmla="*/ 0 h 1402998"/>
              <a:gd name="connsiteX0" fmla="*/ 0 w 4546600"/>
              <a:gd name="connsiteY0" fmla="*/ 1498600 h 1527417"/>
              <a:gd name="connsiteX1" fmla="*/ 1828800 w 4546600"/>
              <a:gd name="connsiteY1" fmla="*/ 1320800 h 1527417"/>
              <a:gd name="connsiteX2" fmla="*/ 3365500 w 4546600"/>
              <a:gd name="connsiteY2" fmla="*/ 317500 h 1527417"/>
              <a:gd name="connsiteX3" fmla="*/ 4546600 w 4546600"/>
              <a:gd name="connsiteY3" fmla="*/ 0 h 1527417"/>
              <a:gd name="connsiteX0" fmla="*/ 0 w 4546600"/>
              <a:gd name="connsiteY0" fmla="*/ 1498600 h 1498600"/>
              <a:gd name="connsiteX1" fmla="*/ 1828800 w 4546600"/>
              <a:gd name="connsiteY1" fmla="*/ 1320800 h 1498600"/>
              <a:gd name="connsiteX2" fmla="*/ 3365500 w 4546600"/>
              <a:gd name="connsiteY2" fmla="*/ 317500 h 1498600"/>
              <a:gd name="connsiteX3" fmla="*/ 4546600 w 4546600"/>
              <a:gd name="connsiteY3" fmla="*/ 0 h 1498600"/>
              <a:gd name="connsiteX0" fmla="*/ 0 w 4546600"/>
              <a:gd name="connsiteY0" fmla="*/ 1358900 h 1406909"/>
              <a:gd name="connsiteX1" fmla="*/ 1828800 w 4546600"/>
              <a:gd name="connsiteY1" fmla="*/ 1320800 h 1406909"/>
              <a:gd name="connsiteX2" fmla="*/ 3365500 w 4546600"/>
              <a:gd name="connsiteY2" fmla="*/ 317500 h 1406909"/>
              <a:gd name="connsiteX3" fmla="*/ 4546600 w 4546600"/>
              <a:gd name="connsiteY3" fmla="*/ 0 h 1406909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365500 w 4546600"/>
              <a:gd name="connsiteY2" fmla="*/ 317500 h 1358900"/>
              <a:gd name="connsiteX3" fmla="*/ 4546600 w 4546600"/>
              <a:gd name="connsiteY3" fmla="*/ 0 h 1358900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238500 w 4546600"/>
              <a:gd name="connsiteY2" fmla="*/ 228600 h 1358900"/>
              <a:gd name="connsiteX3" fmla="*/ 4546600 w 4546600"/>
              <a:gd name="connsiteY3" fmla="*/ 0 h 135890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16771984"/>
              <a:gd name="connsiteY0" fmla="*/ 1008163 h 1396240"/>
              <a:gd name="connsiteX1" fmla="*/ 14070087 w 16771984"/>
              <a:gd name="connsiteY1" fmla="*/ 1376680 h 1396240"/>
              <a:gd name="connsiteX2" fmla="*/ 15463884 w 16771984"/>
              <a:gd name="connsiteY2" fmla="*/ 268356 h 1396240"/>
              <a:gd name="connsiteX3" fmla="*/ 16771984 w 16771984"/>
              <a:gd name="connsiteY3" fmla="*/ 0 h 1396240"/>
              <a:gd name="connsiteX0" fmla="*/ 0 w 16771984"/>
              <a:gd name="connsiteY0" fmla="*/ 1008163 h 1008163"/>
              <a:gd name="connsiteX1" fmla="*/ 5193705 w 16771984"/>
              <a:gd name="connsiteY1" fmla="*/ 357091 h 1008163"/>
              <a:gd name="connsiteX2" fmla="*/ 15463884 w 16771984"/>
              <a:gd name="connsiteY2" fmla="*/ 268356 h 1008163"/>
              <a:gd name="connsiteX3" fmla="*/ 16771984 w 16771984"/>
              <a:gd name="connsiteY3" fmla="*/ 0 h 1008163"/>
              <a:gd name="connsiteX0" fmla="*/ 0 w 16771984"/>
              <a:gd name="connsiteY0" fmla="*/ 1008163 h 1008163"/>
              <a:gd name="connsiteX1" fmla="*/ 5193705 w 16771984"/>
              <a:gd name="connsiteY1" fmla="*/ 357091 h 1008163"/>
              <a:gd name="connsiteX2" fmla="*/ 16771984 w 16771984"/>
              <a:gd name="connsiteY2" fmla="*/ 0 h 1008163"/>
              <a:gd name="connsiteX0" fmla="*/ 0 w 15524650"/>
              <a:gd name="connsiteY0" fmla="*/ 656900 h 656900"/>
              <a:gd name="connsiteX1" fmla="*/ 5193705 w 15524650"/>
              <a:gd name="connsiteY1" fmla="*/ 5828 h 656900"/>
              <a:gd name="connsiteX2" fmla="*/ 15524650 w 15524650"/>
              <a:gd name="connsiteY2" fmla="*/ 296701 h 656900"/>
              <a:gd name="connsiteX0" fmla="*/ 0 w 15524650"/>
              <a:gd name="connsiteY0" fmla="*/ 651072 h 651072"/>
              <a:gd name="connsiteX1" fmla="*/ 5193705 w 15524650"/>
              <a:gd name="connsiteY1" fmla="*/ 0 h 651072"/>
              <a:gd name="connsiteX2" fmla="*/ 15524650 w 15524650"/>
              <a:gd name="connsiteY2" fmla="*/ 290873 h 651072"/>
              <a:gd name="connsiteX0" fmla="*/ 0 w 15524650"/>
              <a:gd name="connsiteY0" fmla="*/ 422379 h 422379"/>
              <a:gd name="connsiteX1" fmla="*/ 8384562 w 15524650"/>
              <a:gd name="connsiteY1" fmla="*/ 0 h 422379"/>
              <a:gd name="connsiteX2" fmla="*/ 15524650 w 15524650"/>
              <a:gd name="connsiteY2" fmla="*/ 62180 h 422379"/>
              <a:gd name="connsiteX0" fmla="*/ 0 w 15524650"/>
              <a:gd name="connsiteY0" fmla="*/ 360199 h 360199"/>
              <a:gd name="connsiteX1" fmla="*/ 15524650 w 15524650"/>
              <a:gd name="connsiteY1" fmla="*/ 0 h 360199"/>
              <a:gd name="connsiteX0" fmla="*/ 0 w 15524650"/>
              <a:gd name="connsiteY0" fmla="*/ 360199 h 360199"/>
              <a:gd name="connsiteX1" fmla="*/ 15524650 w 15524650"/>
              <a:gd name="connsiteY1" fmla="*/ 0 h 360199"/>
              <a:gd name="connsiteX0" fmla="*/ 0 w 15524650"/>
              <a:gd name="connsiteY0" fmla="*/ 371421 h 371421"/>
              <a:gd name="connsiteX1" fmla="*/ 15524650 w 15524650"/>
              <a:gd name="connsiteY1" fmla="*/ 11222 h 371421"/>
              <a:gd name="connsiteX0" fmla="*/ 0 w 8881867"/>
              <a:gd name="connsiteY0" fmla="*/ 333175 h 333176"/>
              <a:gd name="connsiteX1" fmla="*/ 8881867 w 8881867"/>
              <a:gd name="connsiteY1" fmla="*/ 30150 h 333176"/>
              <a:gd name="connsiteX0" fmla="*/ 0 w 8881867"/>
              <a:gd name="connsiteY0" fmla="*/ 303025 h 303025"/>
              <a:gd name="connsiteX1" fmla="*/ 8881867 w 8881867"/>
              <a:gd name="connsiteY1" fmla="*/ 0 h 303025"/>
              <a:gd name="connsiteX0" fmla="*/ 0 w 8765836"/>
              <a:gd name="connsiteY0" fmla="*/ 130523 h 237291"/>
              <a:gd name="connsiteX1" fmla="*/ 8765836 w 8765836"/>
              <a:gd name="connsiteY1" fmla="*/ 237239 h 237291"/>
              <a:gd name="connsiteX0" fmla="*/ 0 w 5550806"/>
              <a:gd name="connsiteY0" fmla="*/ 619363 h 619363"/>
              <a:gd name="connsiteX1" fmla="*/ 5550806 w 5550806"/>
              <a:gd name="connsiteY1" fmla="*/ 0 h 619363"/>
              <a:gd name="connsiteX0" fmla="*/ 0 w 5550806"/>
              <a:gd name="connsiteY0" fmla="*/ 619363 h 619363"/>
              <a:gd name="connsiteX1" fmla="*/ 5550806 w 5550806"/>
              <a:gd name="connsiteY1" fmla="*/ 0 h 619363"/>
              <a:gd name="connsiteX0" fmla="*/ 0 w 8987374"/>
              <a:gd name="connsiteY0" fmla="*/ 512865 h 512865"/>
              <a:gd name="connsiteX1" fmla="*/ 8987374 w 8987374"/>
              <a:gd name="connsiteY1" fmla="*/ 0 h 512865"/>
              <a:gd name="connsiteX0" fmla="*/ 0 w 8987374"/>
              <a:gd name="connsiteY0" fmla="*/ 512865 h 512865"/>
              <a:gd name="connsiteX1" fmla="*/ 8987374 w 8987374"/>
              <a:gd name="connsiteY1" fmla="*/ 0 h 512865"/>
              <a:gd name="connsiteX0" fmla="*/ 0 w 4837553"/>
              <a:gd name="connsiteY0" fmla="*/ 1440 h 1171277"/>
              <a:gd name="connsiteX1" fmla="*/ 4837553 w 4837553"/>
              <a:gd name="connsiteY1" fmla="*/ 1171258 h 1171277"/>
              <a:gd name="connsiteX0" fmla="*/ 0 w 3540734"/>
              <a:gd name="connsiteY0" fmla="*/ 1489 h 1128727"/>
              <a:gd name="connsiteX1" fmla="*/ 3540734 w 3540734"/>
              <a:gd name="connsiteY1" fmla="*/ 1128707 h 112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40734" h="1128727">
                <a:moveTo>
                  <a:pt x="0" y="1489"/>
                </a:moveTo>
                <a:cubicBezTo>
                  <a:pt x="3531482" y="-47629"/>
                  <a:pt x="309373" y="1134427"/>
                  <a:pt x="3540734" y="1128707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369151" y="4579123"/>
            <a:ext cx="1368511" cy="432448"/>
          </a:xfrm>
          <a:custGeom>
            <a:avLst/>
            <a:gdLst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30672"/>
              <a:gd name="connsiteX1" fmla="*/ 1828800 w 4546600"/>
              <a:gd name="connsiteY1" fmla="*/ 1320800 h 1430672"/>
              <a:gd name="connsiteX2" fmla="*/ 3365500 w 4546600"/>
              <a:gd name="connsiteY2" fmla="*/ 317500 h 1430672"/>
              <a:gd name="connsiteX3" fmla="*/ 4546600 w 4546600"/>
              <a:gd name="connsiteY3" fmla="*/ 0 h 1430672"/>
              <a:gd name="connsiteX0" fmla="*/ 0 w 4546600"/>
              <a:gd name="connsiteY0" fmla="*/ 1358900 h 1402998"/>
              <a:gd name="connsiteX1" fmla="*/ 1828800 w 4546600"/>
              <a:gd name="connsiteY1" fmla="*/ 1320800 h 1402998"/>
              <a:gd name="connsiteX2" fmla="*/ 3365500 w 4546600"/>
              <a:gd name="connsiteY2" fmla="*/ 317500 h 1402998"/>
              <a:gd name="connsiteX3" fmla="*/ 4546600 w 4546600"/>
              <a:gd name="connsiteY3" fmla="*/ 0 h 1402998"/>
              <a:gd name="connsiteX0" fmla="*/ 0 w 4546600"/>
              <a:gd name="connsiteY0" fmla="*/ 1498600 h 1527417"/>
              <a:gd name="connsiteX1" fmla="*/ 1828800 w 4546600"/>
              <a:gd name="connsiteY1" fmla="*/ 1320800 h 1527417"/>
              <a:gd name="connsiteX2" fmla="*/ 3365500 w 4546600"/>
              <a:gd name="connsiteY2" fmla="*/ 317500 h 1527417"/>
              <a:gd name="connsiteX3" fmla="*/ 4546600 w 4546600"/>
              <a:gd name="connsiteY3" fmla="*/ 0 h 1527417"/>
              <a:gd name="connsiteX0" fmla="*/ 0 w 4546600"/>
              <a:gd name="connsiteY0" fmla="*/ 1498600 h 1498600"/>
              <a:gd name="connsiteX1" fmla="*/ 1828800 w 4546600"/>
              <a:gd name="connsiteY1" fmla="*/ 1320800 h 1498600"/>
              <a:gd name="connsiteX2" fmla="*/ 3365500 w 4546600"/>
              <a:gd name="connsiteY2" fmla="*/ 317500 h 1498600"/>
              <a:gd name="connsiteX3" fmla="*/ 4546600 w 4546600"/>
              <a:gd name="connsiteY3" fmla="*/ 0 h 1498600"/>
              <a:gd name="connsiteX0" fmla="*/ 0 w 4546600"/>
              <a:gd name="connsiteY0" fmla="*/ 1358900 h 1406909"/>
              <a:gd name="connsiteX1" fmla="*/ 1828800 w 4546600"/>
              <a:gd name="connsiteY1" fmla="*/ 1320800 h 1406909"/>
              <a:gd name="connsiteX2" fmla="*/ 3365500 w 4546600"/>
              <a:gd name="connsiteY2" fmla="*/ 317500 h 1406909"/>
              <a:gd name="connsiteX3" fmla="*/ 4546600 w 4546600"/>
              <a:gd name="connsiteY3" fmla="*/ 0 h 1406909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365500 w 4546600"/>
              <a:gd name="connsiteY2" fmla="*/ 317500 h 1358900"/>
              <a:gd name="connsiteX3" fmla="*/ 4546600 w 4546600"/>
              <a:gd name="connsiteY3" fmla="*/ 0 h 1358900"/>
              <a:gd name="connsiteX0" fmla="*/ 0 w 4546600"/>
              <a:gd name="connsiteY0" fmla="*/ 1358900 h 1358900"/>
              <a:gd name="connsiteX1" fmla="*/ 1828800 w 4546600"/>
              <a:gd name="connsiteY1" fmla="*/ 1193800 h 1358900"/>
              <a:gd name="connsiteX2" fmla="*/ 3238500 w 4546600"/>
              <a:gd name="connsiteY2" fmla="*/ 228600 h 1358900"/>
              <a:gd name="connsiteX3" fmla="*/ 4546600 w 4546600"/>
              <a:gd name="connsiteY3" fmla="*/ 0 h 135890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1780"/>
              <a:gd name="connsiteX1" fmla="*/ 1828800 w 4530697"/>
              <a:gd name="connsiteY1" fmla="*/ 1376680 h 1541780"/>
              <a:gd name="connsiteX2" fmla="*/ 3238500 w 4530697"/>
              <a:gd name="connsiteY2" fmla="*/ 411480 h 1541780"/>
              <a:gd name="connsiteX3" fmla="*/ 4530697 w 4530697"/>
              <a:gd name="connsiteY3" fmla="*/ 0 h 1541780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4530697"/>
              <a:gd name="connsiteY0" fmla="*/ 1541780 h 1542497"/>
              <a:gd name="connsiteX1" fmla="*/ 1828800 w 4530697"/>
              <a:gd name="connsiteY1" fmla="*/ 1376680 h 1542497"/>
              <a:gd name="connsiteX2" fmla="*/ 3222597 w 4530697"/>
              <a:gd name="connsiteY2" fmla="*/ 268356 h 1542497"/>
              <a:gd name="connsiteX3" fmla="*/ 4530697 w 4530697"/>
              <a:gd name="connsiteY3" fmla="*/ 0 h 1542497"/>
              <a:gd name="connsiteX0" fmla="*/ 0 w 16771984"/>
              <a:gd name="connsiteY0" fmla="*/ 1008163 h 1396240"/>
              <a:gd name="connsiteX1" fmla="*/ 14070087 w 16771984"/>
              <a:gd name="connsiteY1" fmla="*/ 1376680 h 1396240"/>
              <a:gd name="connsiteX2" fmla="*/ 15463884 w 16771984"/>
              <a:gd name="connsiteY2" fmla="*/ 268356 h 1396240"/>
              <a:gd name="connsiteX3" fmla="*/ 16771984 w 16771984"/>
              <a:gd name="connsiteY3" fmla="*/ 0 h 1396240"/>
              <a:gd name="connsiteX0" fmla="*/ 0 w 16771984"/>
              <a:gd name="connsiteY0" fmla="*/ 1008163 h 1008163"/>
              <a:gd name="connsiteX1" fmla="*/ 5193705 w 16771984"/>
              <a:gd name="connsiteY1" fmla="*/ 357091 h 1008163"/>
              <a:gd name="connsiteX2" fmla="*/ 15463884 w 16771984"/>
              <a:gd name="connsiteY2" fmla="*/ 268356 h 1008163"/>
              <a:gd name="connsiteX3" fmla="*/ 16771984 w 16771984"/>
              <a:gd name="connsiteY3" fmla="*/ 0 h 1008163"/>
              <a:gd name="connsiteX0" fmla="*/ 0 w 16771984"/>
              <a:gd name="connsiteY0" fmla="*/ 1008163 h 1008163"/>
              <a:gd name="connsiteX1" fmla="*/ 5193705 w 16771984"/>
              <a:gd name="connsiteY1" fmla="*/ 357091 h 1008163"/>
              <a:gd name="connsiteX2" fmla="*/ 16771984 w 16771984"/>
              <a:gd name="connsiteY2" fmla="*/ 0 h 1008163"/>
              <a:gd name="connsiteX0" fmla="*/ 0 w 15524650"/>
              <a:gd name="connsiteY0" fmla="*/ 656900 h 656900"/>
              <a:gd name="connsiteX1" fmla="*/ 5193705 w 15524650"/>
              <a:gd name="connsiteY1" fmla="*/ 5828 h 656900"/>
              <a:gd name="connsiteX2" fmla="*/ 15524650 w 15524650"/>
              <a:gd name="connsiteY2" fmla="*/ 296701 h 656900"/>
              <a:gd name="connsiteX0" fmla="*/ 0 w 15524650"/>
              <a:gd name="connsiteY0" fmla="*/ 651072 h 651072"/>
              <a:gd name="connsiteX1" fmla="*/ 5193705 w 15524650"/>
              <a:gd name="connsiteY1" fmla="*/ 0 h 651072"/>
              <a:gd name="connsiteX2" fmla="*/ 15524650 w 15524650"/>
              <a:gd name="connsiteY2" fmla="*/ 290873 h 651072"/>
              <a:gd name="connsiteX0" fmla="*/ 0 w 15524650"/>
              <a:gd name="connsiteY0" fmla="*/ 422379 h 422379"/>
              <a:gd name="connsiteX1" fmla="*/ 8384562 w 15524650"/>
              <a:gd name="connsiteY1" fmla="*/ 0 h 422379"/>
              <a:gd name="connsiteX2" fmla="*/ 15524650 w 15524650"/>
              <a:gd name="connsiteY2" fmla="*/ 62180 h 422379"/>
              <a:gd name="connsiteX0" fmla="*/ 0 w 15524650"/>
              <a:gd name="connsiteY0" fmla="*/ 360199 h 360199"/>
              <a:gd name="connsiteX1" fmla="*/ 15524650 w 15524650"/>
              <a:gd name="connsiteY1" fmla="*/ 0 h 360199"/>
              <a:gd name="connsiteX0" fmla="*/ 0 w 15524650"/>
              <a:gd name="connsiteY0" fmla="*/ 360199 h 360199"/>
              <a:gd name="connsiteX1" fmla="*/ 15524650 w 15524650"/>
              <a:gd name="connsiteY1" fmla="*/ 0 h 360199"/>
              <a:gd name="connsiteX0" fmla="*/ 0 w 15524650"/>
              <a:gd name="connsiteY0" fmla="*/ 371421 h 371421"/>
              <a:gd name="connsiteX1" fmla="*/ 15524650 w 15524650"/>
              <a:gd name="connsiteY1" fmla="*/ 11222 h 371421"/>
              <a:gd name="connsiteX0" fmla="*/ 0 w 8881867"/>
              <a:gd name="connsiteY0" fmla="*/ 333175 h 333176"/>
              <a:gd name="connsiteX1" fmla="*/ 8881867 w 8881867"/>
              <a:gd name="connsiteY1" fmla="*/ 30150 h 333176"/>
              <a:gd name="connsiteX0" fmla="*/ 0 w 8881867"/>
              <a:gd name="connsiteY0" fmla="*/ 303025 h 303025"/>
              <a:gd name="connsiteX1" fmla="*/ 8881867 w 8881867"/>
              <a:gd name="connsiteY1" fmla="*/ 0 h 303025"/>
              <a:gd name="connsiteX0" fmla="*/ 0 w 8765836"/>
              <a:gd name="connsiteY0" fmla="*/ 130523 h 237291"/>
              <a:gd name="connsiteX1" fmla="*/ 8765836 w 8765836"/>
              <a:gd name="connsiteY1" fmla="*/ 237239 h 237291"/>
              <a:gd name="connsiteX0" fmla="*/ 0 w 5550806"/>
              <a:gd name="connsiteY0" fmla="*/ 619363 h 619363"/>
              <a:gd name="connsiteX1" fmla="*/ 5550806 w 5550806"/>
              <a:gd name="connsiteY1" fmla="*/ 0 h 619363"/>
              <a:gd name="connsiteX0" fmla="*/ 0 w 5550806"/>
              <a:gd name="connsiteY0" fmla="*/ 619363 h 619363"/>
              <a:gd name="connsiteX1" fmla="*/ 5550806 w 5550806"/>
              <a:gd name="connsiteY1" fmla="*/ 0 h 619363"/>
              <a:gd name="connsiteX0" fmla="*/ 0 w 8987374"/>
              <a:gd name="connsiteY0" fmla="*/ 512865 h 512865"/>
              <a:gd name="connsiteX1" fmla="*/ 8987374 w 8987374"/>
              <a:gd name="connsiteY1" fmla="*/ 0 h 512865"/>
              <a:gd name="connsiteX0" fmla="*/ 0 w 8987374"/>
              <a:gd name="connsiteY0" fmla="*/ 512865 h 512865"/>
              <a:gd name="connsiteX1" fmla="*/ 8987374 w 8987374"/>
              <a:gd name="connsiteY1" fmla="*/ 0 h 512865"/>
              <a:gd name="connsiteX0" fmla="*/ 0 w 4837553"/>
              <a:gd name="connsiteY0" fmla="*/ 1440 h 1171277"/>
              <a:gd name="connsiteX1" fmla="*/ 4837553 w 4837553"/>
              <a:gd name="connsiteY1" fmla="*/ 1171258 h 1171277"/>
              <a:gd name="connsiteX0" fmla="*/ 0 w 4869975"/>
              <a:gd name="connsiteY0" fmla="*/ 9400 h 114378"/>
              <a:gd name="connsiteX1" fmla="*/ 4869975 w 4869975"/>
              <a:gd name="connsiteY1" fmla="*/ 114228 h 114378"/>
              <a:gd name="connsiteX0" fmla="*/ 0 w 10316612"/>
              <a:gd name="connsiteY0" fmla="*/ 27917 h 27917"/>
              <a:gd name="connsiteX1" fmla="*/ 10316612 w 10316612"/>
              <a:gd name="connsiteY1" fmla="*/ 4946 h 27917"/>
              <a:gd name="connsiteX0" fmla="*/ 0 w 4059461"/>
              <a:gd name="connsiteY0" fmla="*/ 21012 h 21012"/>
              <a:gd name="connsiteX1" fmla="*/ 4059461 w 4059461"/>
              <a:gd name="connsiteY1" fmla="*/ 19341 h 21012"/>
              <a:gd name="connsiteX0" fmla="*/ 0 w 4124301"/>
              <a:gd name="connsiteY0" fmla="*/ 427679 h 427679"/>
              <a:gd name="connsiteX1" fmla="*/ 4124301 w 4124301"/>
              <a:gd name="connsiteY1" fmla="*/ 0 h 427679"/>
              <a:gd name="connsiteX0" fmla="*/ 0 w 4124301"/>
              <a:gd name="connsiteY0" fmla="*/ 428128 h 428128"/>
              <a:gd name="connsiteX1" fmla="*/ 4124301 w 4124301"/>
              <a:gd name="connsiteY1" fmla="*/ 449 h 42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24301" h="428128">
                <a:moveTo>
                  <a:pt x="0" y="428128"/>
                </a:moveTo>
                <a:cubicBezTo>
                  <a:pt x="3531482" y="379010"/>
                  <a:pt x="1800712" y="-15132"/>
                  <a:pt x="4124301" y="449"/>
                </a:cubicBezTo>
              </a:path>
            </a:pathLst>
          </a:custGeom>
          <a:ln w="38100"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cision 12"/>
          <p:cNvSpPr/>
          <p:nvPr/>
        </p:nvSpPr>
        <p:spPr>
          <a:xfrm>
            <a:off x="5314767" y="4612620"/>
            <a:ext cx="978814" cy="759480"/>
          </a:xfrm>
          <a:prstGeom prst="flowChartDecision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73" name="Isosceles Triangle 72"/>
          <p:cNvSpPr/>
          <p:nvPr/>
        </p:nvSpPr>
        <p:spPr>
          <a:xfrm>
            <a:off x="5686828" y="2139262"/>
            <a:ext cx="218461" cy="252476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686828" y="2010064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>
            <a:off x="4779164" y="4012014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779164" y="3882816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/>
          <p:cNvSpPr/>
          <p:nvPr/>
        </p:nvSpPr>
        <p:spPr>
          <a:xfrm>
            <a:off x="6832625" y="4540858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832625" y="4411660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9387605" y="3386664"/>
            <a:ext cx="218461" cy="252476"/>
          </a:xfrm>
          <a:prstGeom prst="triangl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9387605" y="3257466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273162" y="3221102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1" name="Isosceles Triangle 80"/>
          <p:cNvSpPr/>
          <p:nvPr/>
        </p:nvSpPr>
        <p:spPr>
          <a:xfrm>
            <a:off x="5135203" y="4012014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135203" y="3882816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>
            <a:off x="6500806" y="4540858"/>
            <a:ext cx="218461" cy="252476"/>
          </a:xfrm>
          <a:prstGeom prst="triangle">
            <a:avLst/>
          </a:prstGeom>
          <a:solidFill>
            <a:schemeClr val="accent6">
              <a:alpha val="6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500806" y="4411660"/>
            <a:ext cx="220860" cy="220860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26380" y="5288280"/>
            <a:ext cx="228600" cy="198120"/>
          </a:xfrm>
          <a:custGeom>
            <a:avLst/>
            <a:gdLst>
              <a:gd name="connsiteX0" fmla="*/ 228600 w 228600"/>
              <a:gd name="connsiteY0" fmla="*/ 0 h 198120"/>
              <a:gd name="connsiteX1" fmla="*/ 137160 w 228600"/>
              <a:gd name="connsiteY1" fmla="*/ 106680 h 198120"/>
              <a:gd name="connsiteX2" fmla="*/ 0 w 228600"/>
              <a:gd name="connsiteY2" fmla="*/ 198120 h 19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198120">
                <a:moveTo>
                  <a:pt x="228600" y="0"/>
                </a:moveTo>
                <a:cubicBezTo>
                  <a:pt x="201930" y="36830"/>
                  <a:pt x="175260" y="73660"/>
                  <a:pt x="137160" y="106680"/>
                </a:cubicBezTo>
                <a:cubicBezTo>
                  <a:pt x="99060" y="139700"/>
                  <a:pt x="49530" y="168910"/>
                  <a:pt x="0" y="198120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51220" y="5326380"/>
            <a:ext cx="213360" cy="213360"/>
          </a:xfrm>
          <a:custGeom>
            <a:avLst/>
            <a:gdLst>
              <a:gd name="connsiteX0" fmla="*/ 0 w 213360"/>
              <a:gd name="connsiteY0" fmla="*/ 0 h 213360"/>
              <a:gd name="connsiteX1" fmla="*/ 76200 w 213360"/>
              <a:gd name="connsiteY1" fmla="*/ 106680 h 213360"/>
              <a:gd name="connsiteX2" fmla="*/ 213360 w 213360"/>
              <a:gd name="connsiteY2" fmla="*/ 21336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360" h="213360">
                <a:moveTo>
                  <a:pt x="0" y="0"/>
                </a:moveTo>
                <a:cubicBezTo>
                  <a:pt x="20320" y="35560"/>
                  <a:pt x="40640" y="71120"/>
                  <a:pt x="76200" y="106680"/>
                </a:cubicBezTo>
                <a:cubicBezTo>
                  <a:pt x="111760" y="142240"/>
                  <a:pt x="162560" y="177800"/>
                  <a:pt x="213360" y="213360"/>
                </a:cubicBezTo>
              </a:path>
            </a:pathLst>
          </a:cu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551041" y="5545166"/>
            <a:ext cx="801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Failed</a:t>
            </a:r>
            <a:endParaRPr 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5951220" y="5570545"/>
            <a:ext cx="1256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Successful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343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2" grpId="0"/>
      <p:bldP spid="194" grpId="0"/>
      <p:bldP spid="19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53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/>
      <p:bldP spid="55" grpId="0"/>
      <p:bldP spid="63" grpId="0" animBg="1"/>
      <p:bldP spid="67" grpId="0"/>
      <p:bldP spid="67" grpId="1"/>
      <p:bldP spid="69" grpId="0" animBg="1"/>
      <p:bldP spid="71" grpId="0" animBg="1"/>
      <p:bldP spid="13" grpId="0" animBg="1"/>
      <p:bldP spid="73" grpId="0" animBg="1"/>
      <p:bldP spid="73" grpId="1" animBg="1"/>
      <p:bldP spid="74" grpId="0" animBg="1"/>
      <p:bldP spid="74" grpId="1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0" grpId="0" animBg="1"/>
      <p:bldP spid="80" grpId="1" animBg="1"/>
      <p:bldP spid="66" grpId="0"/>
      <p:bldP spid="66" grpId="1"/>
      <p:bldP spid="81" grpId="0" animBg="1"/>
      <p:bldP spid="82" grpId="0" animBg="1"/>
      <p:bldP spid="83" grpId="0" animBg="1"/>
      <p:bldP spid="84" grpId="0" animBg="1"/>
      <p:bldP spid="14" grpId="0" animBg="1"/>
      <p:bldP spid="15" grpId="0" animBg="1"/>
      <p:bldP spid="89" grpId="0"/>
      <p:bldP spid="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Inputs: </a:t>
            </a:r>
          </a:p>
          <a:p>
            <a:pPr lvl="1"/>
            <a:r>
              <a:rPr lang="en-US" dirty="0" smtClean="0"/>
              <a:t>10 Web apps from the </a:t>
            </a:r>
            <a:r>
              <a:rPr lang="en-US" dirty="0" err="1" smtClean="0"/>
              <a:t>Bitnami</a:t>
            </a:r>
            <a:r>
              <a:rPr lang="en-US" dirty="0" smtClean="0"/>
              <a:t> catalog (</a:t>
            </a:r>
            <a:r>
              <a:rPr lang="en-US" dirty="0" err="1" smtClean="0"/>
              <a:t>avg</a:t>
            </a:r>
            <a:r>
              <a:rPr lang="en-US" dirty="0" smtClean="0"/>
              <a:t> 600k LoC )</a:t>
            </a:r>
          </a:p>
          <a:p>
            <a:pPr lvl="1"/>
            <a:r>
              <a:rPr lang="en-US" dirty="0" smtClean="0"/>
              <a:t>93 workflows (e.g., change password, username, add/delete user/admin, enable/disable plugin)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Attacks:</a:t>
            </a:r>
          </a:p>
          <a:p>
            <a:pPr lvl="1"/>
            <a:r>
              <a:rPr lang="en-US" dirty="0" smtClean="0"/>
              <a:t>User account takeover in </a:t>
            </a:r>
            <a:r>
              <a:rPr lang="en-US" dirty="0" err="1" smtClean="0"/>
              <a:t>AbanteCart</a:t>
            </a:r>
            <a:r>
              <a:rPr lang="en-US" dirty="0" smtClean="0"/>
              <a:t> and </a:t>
            </a:r>
            <a:r>
              <a:rPr lang="en-US" dirty="0" err="1" smtClean="0"/>
              <a:t>OpenCart</a:t>
            </a:r>
            <a:endParaRPr lang="en-US" dirty="0" smtClean="0"/>
          </a:p>
          <a:p>
            <a:pPr lvl="1"/>
            <a:r>
              <a:rPr lang="en-US" dirty="0" smtClean="0"/>
              <a:t>Database corruption in </a:t>
            </a:r>
            <a:r>
              <a:rPr lang="en-US" dirty="0" err="1" smtClean="0"/>
              <a:t>Mautic</a:t>
            </a:r>
            <a:endParaRPr lang="en-US" dirty="0" smtClean="0"/>
          </a:p>
          <a:p>
            <a:pPr lvl="1"/>
            <a:r>
              <a:rPr lang="en-US" dirty="0" smtClean="0"/>
              <a:t>Web app takeover in Simple Invoices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689694"/>
            <a:ext cx="2743200" cy="365125"/>
          </a:xfrm>
        </p:spPr>
        <p:txBody>
          <a:bodyPr/>
          <a:lstStyle/>
          <a:p>
            <a:fld id="{BD58F000-D0BB-4FCE-B8D4-0C689F611439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4320" y="2864009"/>
            <a:ext cx="2027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1,380 requests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01190" y="2693572"/>
            <a:ext cx="141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194 not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st-ch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1190" y="3084569"/>
            <a:ext cx="155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1,186 </a:t>
            </a:r>
            <a:r>
              <a:rPr lang="en-US" sz="2400" dirty="0" err="1" smtClean="0"/>
              <a:t>st-ch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90059" y="3075760"/>
            <a:ext cx="1744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164 relevant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0059" y="2692742"/>
            <a:ext cx="190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1,022 not relevant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08170" y="3174502"/>
            <a:ext cx="2268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 unprotected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08170" y="2626190"/>
            <a:ext cx="340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53 protected (108 tokens)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 flipV="1">
            <a:off x="2421350" y="2878238"/>
            <a:ext cx="579840" cy="21660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9" idx="1"/>
          </p:cNvCxnSpPr>
          <p:nvPr/>
        </p:nvCxnSpPr>
        <p:spPr>
          <a:xfrm>
            <a:off x="2421350" y="3094842"/>
            <a:ext cx="579840" cy="2205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1" idx="1"/>
          </p:cNvCxnSpPr>
          <p:nvPr/>
        </p:nvCxnSpPr>
        <p:spPr>
          <a:xfrm flipV="1">
            <a:off x="4559373" y="2877408"/>
            <a:ext cx="830686" cy="43799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 flipV="1">
            <a:off x="4559373" y="3306593"/>
            <a:ext cx="830686" cy="880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  <a:endCxn id="13" idx="1"/>
          </p:cNvCxnSpPr>
          <p:nvPr/>
        </p:nvCxnSpPr>
        <p:spPr>
          <a:xfrm flipV="1">
            <a:off x="7134383" y="2857023"/>
            <a:ext cx="973787" cy="44957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2" idx="1"/>
          </p:cNvCxnSpPr>
          <p:nvPr/>
        </p:nvCxnSpPr>
        <p:spPr>
          <a:xfrm>
            <a:off x="7134383" y="3306593"/>
            <a:ext cx="973787" cy="987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6204" y="3763644"/>
            <a:ext cx="1312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219 tests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240912" y="3974242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29 </a:t>
            </a:r>
            <a:r>
              <a:rPr lang="en-US" sz="2400" dirty="0" err="1" smtClean="0"/>
              <a:t>succ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240912" y="3620716"/>
            <a:ext cx="110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190 failed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974588" y="3820771"/>
            <a:ext cx="297436" cy="20448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974588" y="4025254"/>
            <a:ext cx="297436" cy="2105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276776" y="3994476"/>
            <a:ext cx="2277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14 distinct CSRFs</a:t>
            </a:r>
            <a:endParaRPr lang="en-US" sz="2400" dirty="0"/>
          </a:p>
        </p:txBody>
      </p:sp>
      <p:cxnSp>
        <p:nvCxnSpPr>
          <p:cNvPr id="68" name="Straight Arrow Connector 67"/>
          <p:cNvCxnSpPr>
            <a:endCxn id="67" idx="1"/>
          </p:cNvCxnSpPr>
          <p:nvPr/>
        </p:nvCxnSpPr>
        <p:spPr>
          <a:xfrm flipV="1">
            <a:off x="3349229" y="4225309"/>
            <a:ext cx="927547" cy="5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45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42" grpId="0"/>
      <p:bldP spid="43" grpId="0"/>
      <p:bldP spid="44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Analysis: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Complete Awareness</a:t>
            </a:r>
            <a:r>
              <a:rPr lang="en-US" dirty="0" smtClean="0"/>
              <a:t>: all state-changing operations are protected</a:t>
            </a:r>
          </a:p>
          <a:p>
            <a:pPr lvl="1"/>
            <a:r>
              <a:rPr lang="en-US" dirty="0" smtClean="0"/>
              <a:t>E.g., Horde, </a:t>
            </a:r>
            <a:r>
              <a:rPr lang="en-US" dirty="0" err="1" smtClean="0"/>
              <a:t>Oxid</a:t>
            </a:r>
            <a:r>
              <a:rPr lang="en-US" dirty="0" smtClean="0"/>
              <a:t>, and </a:t>
            </a:r>
            <a:r>
              <a:rPr lang="en-US" dirty="0" err="1" smtClean="0"/>
              <a:t>Prestashop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Unawareness</a:t>
            </a:r>
            <a:r>
              <a:rPr lang="en-US" dirty="0" smtClean="0"/>
              <a:t>: none of the relevant state-changing operations are protected</a:t>
            </a:r>
          </a:p>
          <a:p>
            <a:pPr lvl="1"/>
            <a:r>
              <a:rPr lang="en-US" dirty="0" smtClean="0"/>
              <a:t>I.e., Simple Invoices</a:t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Partial Awareness</a:t>
            </a:r>
          </a:p>
          <a:p>
            <a:pPr lvl="1"/>
            <a:r>
              <a:rPr lang="en-US" i="1" dirty="0" smtClean="0"/>
              <a:t>Role-based</a:t>
            </a:r>
            <a:r>
              <a:rPr lang="en-US" dirty="0" smtClean="0"/>
              <a:t>: only admin is protected</a:t>
            </a:r>
          </a:p>
          <a:p>
            <a:pPr lvl="2"/>
            <a:r>
              <a:rPr lang="en-US" dirty="0" smtClean="0"/>
              <a:t>I.e., </a:t>
            </a:r>
            <a:r>
              <a:rPr lang="en-US" dirty="0" err="1" smtClean="0"/>
              <a:t>OpenCart</a:t>
            </a:r>
            <a:r>
              <a:rPr lang="en-US" dirty="0" smtClean="0"/>
              <a:t> and </a:t>
            </a:r>
            <a:r>
              <a:rPr lang="en-US" dirty="0" err="1" smtClean="0"/>
              <a:t>AbanteCart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Operation-based</a:t>
            </a:r>
            <a:r>
              <a:rPr lang="en-US" dirty="0" smtClean="0"/>
              <a:t>: adding data items is protected, deleting is not </a:t>
            </a:r>
          </a:p>
          <a:p>
            <a:pPr lvl="2"/>
            <a:r>
              <a:rPr lang="en-US" dirty="0" smtClean="0"/>
              <a:t>I.e., </a:t>
            </a:r>
            <a:r>
              <a:rPr lang="en-US" dirty="0" err="1" smtClean="0"/>
              <a:t>Mautic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</a:t>
            </a:r>
            <a:r>
              <a:rPr lang="en-US" dirty="0" err="1" smtClean="0"/>
              <a:t>Deemon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Dynamic analysis + property graphs</a:t>
            </a:r>
          </a:p>
          <a:p>
            <a:pPr lvl="1"/>
            <a:r>
              <a:rPr lang="en-US" dirty="0" smtClean="0"/>
              <a:t>New modeling paradigm</a:t>
            </a:r>
          </a:p>
          <a:p>
            <a:endParaRPr lang="en-US" dirty="0"/>
          </a:p>
          <a:p>
            <a:r>
              <a:rPr lang="en-US" dirty="0" err="1" smtClean="0"/>
              <a:t>Deemon</a:t>
            </a:r>
            <a:r>
              <a:rPr lang="en-US" dirty="0" smtClean="0"/>
              <a:t> detected 14 CSRFs that can be exploited to takeover accounts, websites, and compromise database integrity</a:t>
            </a:r>
          </a:p>
          <a:p>
            <a:endParaRPr lang="en-US" dirty="0"/>
          </a:p>
          <a:p>
            <a:r>
              <a:rPr lang="en-US" dirty="0" smtClean="0"/>
              <a:t>Discovered alarming behaviors: security-sensitive operations are protected in a selective manner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5708" t="26431" r="4685" b="18674"/>
          <a:stretch/>
        </p:blipFill>
        <p:spPr>
          <a:xfrm>
            <a:off x="3359217" y="1743376"/>
            <a:ext cx="5544152" cy="33784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59217" y="789269"/>
            <a:ext cx="5544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U WON’T BELIEVE WHAT DIS CAT IS DOIN’ !!!1!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59217" y="5265017"/>
            <a:ext cx="1020278" cy="3669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</a:t>
            </a:r>
            <a:endParaRPr lang="en-US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4475747" y="5265011"/>
            <a:ext cx="1020278" cy="36696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SHARE</a:t>
            </a:r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5592277" y="5265010"/>
            <a:ext cx="1020278" cy="366963"/>
          </a:xfrm>
          <a:prstGeom prst="roundRect">
            <a:avLst/>
          </a:prstGeom>
          <a:solidFill>
            <a:srgbClr val="C65C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PIN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6737684" y="5265017"/>
            <a:ext cx="1020278" cy="366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SEND</a:t>
            </a:r>
            <a:endParaRPr lang="en-US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7883091" y="5265013"/>
            <a:ext cx="1020278" cy="36696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EMAIL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60320" y="213360"/>
            <a:ext cx="7112000" cy="664464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techsideonline.com/wp-content/uploads/2016/06/malware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000" y="1158239"/>
            <a:ext cx="731520" cy="721361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71600" y="2550160"/>
            <a:ext cx="9644514" cy="707886"/>
          </a:xfrm>
          <a:prstGeom prst="rec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://store.com/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change_pwd.php?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="0px" height="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0px"/&gt;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371600" y="1158240"/>
            <a:ext cx="7010400" cy="13627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9113520" y="1158239"/>
            <a:ext cx="1902594" cy="13627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55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Cross-Site Request Forgery Attack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Businessman, client, man, manager, person, profile, 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458" y="1004256"/>
            <a:ext cx="1033290" cy="103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>
            <a:stCxn id="6" idx="2"/>
          </p:cNvCxnSpPr>
          <p:nvPr/>
        </p:nvCxnSpPr>
        <p:spPr>
          <a:xfrm>
            <a:off x="2730103" y="2037546"/>
            <a:ext cx="13097" cy="3884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</p:cNvCxnSpPr>
          <p:nvPr/>
        </p:nvCxnSpPr>
        <p:spPr>
          <a:xfrm>
            <a:off x="9448800" y="1933735"/>
            <a:ext cx="0" cy="3988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30103" y="2456578"/>
            <a:ext cx="67317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59845" y="2149699"/>
            <a:ext cx="5710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 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login.php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[…] user=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Alice&amp;pwd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=secret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743200" y="3107822"/>
            <a:ext cx="67186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80791" y="2584665"/>
            <a:ext cx="3882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200 OK</a:t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Set-cookie: session=YBLqp32F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074" name="Picture 2" descr="http://griffinsecurity.io/wp-content/uploads/2015/11/attacker_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16" y="850474"/>
            <a:ext cx="742408" cy="101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6096000" y="3402884"/>
            <a:ext cx="0" cy="15169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756298" y="3749241"/>
            <a:ext cx="33462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30103" y="3450163"/>
            <a:ext cx="3365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/video.html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743200" y="4516635"/>
            <a:ext cx="33658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Picture 2" descr="http://techsideonline.com/wp-content/uploads/2016/06/malware2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0285" y="3993471"/>
            <a:ext cx="521936" cy="514688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video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124" y="3999470"/>
            <a:ext cx="477690" cy="47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4260456" y="40550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459818" y="3343620"/>
            <a:ext cx="1975047" cy="1576245"/>
          </a:xfrm>
          <a:prstGeom prst="roundRect">
            <a:avLst>
              <a:gd name="adj" fmla="val 7898"/>
            </a:avLst>
          </a:prstGeom>
          <a:ln>
            <a:solidFill>
              <a:srgbClr val="C65C44"/>
            </a:solidFill>
          </a:ln>
          <a:effectLst/>
          <a:scene3d>
            <a:camera prst="perspectiveHeroicExtremeLeftFacing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7"/>
          <a:srcRect l="6358" t="26898" r="5312" b="19200"/>
          <a:stretch/>
        </p:blipFill>
        <p:spPr>
          <a:xfrm>
            <a:off x="604475" y="3501403"/>
            <a:ext cx="1699545" cy="966349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54" name="Picture 2" descr="http://techsideonline.com/wp-content/uploads/2016/06/malware2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85044" y="4405177"/>
            <a:ext cx="557195" cy="514688"/>
          </a:xfrm>
          <a:prstGeom prst="rect">
            <a:avLst/>
          </a:prstGeom>
          <a:noFill/>
          <a:ln w="28575">
            <a:noFill/>
          </a:ln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8" name="Straight Connector 57"/>
          <p:cNvCxnSpPr/>
          <p:nvPr/>
        </p:nvCxnSpPr>
        <p:spPr>
          <a:xfrm>
            <a:off x="2404137" y="3659834"/>
            <a:ext cx="339063" cy="1002687"/>
          </a:xfrm>
          <a:prstGeom prst="line">
            <a:avLst/>
          </a:prstGeom>
          <a:ln>
            <a:solidFill>
              <a:srgbClr val="C65C4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2736651" y="5657173"/>
            <a:ext cx="6712149" cy="20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238243" y="5121757"/>
            <a:ext cx="5915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change_pwd.php?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pwnd</a:t>
            </a:r>
            <a:endParaRPr lang="en-US" sz="16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Cookie: session=YBLqp32F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72" name="Freeform 3071"/>
          <p:cNvSpPr/>
          <p:nvPr/>
        </p:nvSpPr>
        <p:spPr>
          <a:xfrm>
            <a:off x="1144300" y="4738928"/>
            <a:ext cx="1532860" cy="889000"/>
          </a:xfrm>
          <a:custGeom>
            <a:avLst/>
            <a:gdLst>
              <a:gd name="connsiteX0" fmla="*/ 1291215 w 2215775"/>
              <a:gd name="connsiteY0" fmla="*/ 0 h 457200"/>
              <a:gd name="connsiteX1" fmla="*/ 21215 w 2215775"/>
              <a:gd name="connsiteY1" fmla="*/ 274320 h 457200"/>
              <a:gd name="connsiteX2" fmla="*/ 2215775 w 2215775"/>
              <a:gd name="connsiteY2" fmla="*/ 457200 h 457200"/>
              <a:gd name="connsiteX0" fmla="*/ 1270084 w 2194644"/>
              <a:gd name="connsiteY0" fmla="*/ 0 h 457200"/>
              <a:gd name="connsiteX1" fmla="*/ 84 w 2194644"/>
              <a:gd name="connsiteY1" fmla="*/ 274320 h 457200"/>
              <a:gd name="connsiteX2" fmla="*/ 2194644 w 2194644"/>
              <a:gd name="connsiteY2" fmla="*/ 457200 h 457200"/>
              <a:gd name="connsiteX0" fmla="*/ 880670 w 1805230"/>
              <a:gd name="connsiteY0" fmla="*/ 0 h 457200"/>
              <a:gd name="connsiteX1" fmla="*/ 257 w 1805230"/>
              <a:gd name="connsiteY1" fmla="*/ 223520 h 457200"/>
              <a:gd name="connsiteX2" fmla="*/ 1805230 w 1805230"/>
              <a:gd name="connsiteY2" fmla="*/ 457200 h 457200"/>
              <a:gd name="connsiteX0" fmla="*/ 885229 w 1809789"/>
              <a:gd name="connsiteY0" fmla="*/ 0 h 457200"/>
              <a:gd name="connsiteX1" fmla="*/ 4816 w 1809789"/>
              <a:gd name="connsiteY1" fmla="*/ 223520 h 457200"/>
              <a:gd name="connsiteX2" fmla="*/ 1809789 w 1809789"/>
              <a:gd name="connsiteY2" fmla="*/ 457200 h 457200"/>
              <a:gd name="connsiteX0" fmla="*/ 885230 w 1809790"/>
              <a:gd name="connsiteY0" fmla="*/ 0 h 457200"/>
              <a:gd name="connsiteX1" fmla="*/ 4817 w 1809790"/>
              <a:gd name="connsiteY1" fmla="*/ 223520 h 457200"/>
              <a:gd name="connsiteX2" fmla="*/ 1809790 w 1809790"/>
              <a:gd name="connsiteY2" fmla="*/ 457200 h 457200"/>
              <a:gd name="connsiteX0" fmla="*/ 881857 w 1806417"/>
              <a:gd name="connsiteY0" fmla="*/ 0 h 457200"/>
              <a:gd name="connsiteX1" fmla="*/ 1444 w 1806417"/>
              <a:gd name="connsiteY1" fmla="*/ 223520 h 457200"/>
              <a:gd name="connsiteX2" fmla="*/ 1806417 w 1806417"/>
              <a:gd name="connsiteY2" fmla="*/ 457200 h 457200"/>
              <a:gd name="connsiteX0" fmla="*/ 881808 w 1836804"/>
              <a:gd name="connsiteY0" fmla="*/ 0 h 889000"/>
              <a:gd name="connsiteX1" fmla="*/ 1395 w 1836804"/>
              <a:gd name="connsiteY1" fmla="*/ 223520 h 889000"/>
              <a:gd name="connsiteX2" fmla="*/ 1836804 w 1836804"/>
              <a:gd name="connsiteY2" fmla="*/ 8890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6804" h="889000">
                <a:moveTo>
                  <a:pt x="881808" y="0"/>
                </a:moveTo>
                <a:cubicBezTo>
                  <a:pt x="279333" y="27940"/>
                  <a:pt x="42095" y="35560"/>
                  <a:pt x="1395" y="223520"/>
                </a:cubicBezTo>
                <a:cubicBezTo>
                  <a:pt x="-39305" y="411480"/>
                  <a:pt x="816570" y="835660"/>
                  <a:pt x="1836804" y="889000"/>
                </a:cubicBezTo>
              </a:path>
            </a:pathLst>
          </a:custGeom>
          <a:noFill/>
          <a:ln w="28575">
            <a:solidFill>
              <a:srgbClr val="C65C44"/>
            </a:solidFill>
            <a:prstDash val="sysDot"/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18" descr="http://www.encsd.net/sites/encsd.net/files/styles/panopoly_image_original/public/policy.jpg?itok=xfp_4tg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55" y="5363457"/>
            <a:ext cx="815087" cy="8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Line Callout 1 67"/>
          <p:cNvSpPr/>
          <p:nvPr/>
        </p:nvSpPr>
        <p:spPr>
          <a:xfrm>
            <a:off x="9744039" y="5012925"/>
            <a:ext cx="2355275" cy="685507"/>
          </a:xfrm>
          <a:prstGeom prst="borderCallout1">
            <a:avLst>
              <a:gd name="adj1" fmla="val 7233"/>
              <a:gd name="adj2" fmla="val -2147"/>
              <a:gd name="adj3" fmla="val 111113"/>
              <a:gd name="adj4" fmla="val -13109"/>
            </a:avLst>
          </a:prstGeom>
          <a:ln>
            <a:tailEnd type="oval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cookie is valid, then update password</a:t>
            </a:r>
            <a:endParaRPr lang="en-US" dirty="0"/>
          </a:p>
        </p:txBody>
      </p:sp>
      <p:pic>
        <p:nvPicPr>
          <p:cNvPr id="69" name="Picture 14" descr="Image result for gears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6672" y="4612201"/>
            <a:ext cx="615328" cy="61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0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138" y="5627928"/>
            <a:ext cx="830290" cy="730655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3690222" y="907490"/>
            <a:ext cx="1543818" cy="645545"/>
          </a:xfrm>
          <a:prstGeom prst="wedgeRoundRectCallout">
            <a:avLst>
              <a:gd name="adj1" fmla="val 100820"/>
              <a:gd name="adj2" fmla="val 1148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 at this cat video!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970818" y="977772"/>
            <a:ext cx="955963" cy="955963"/>
            <a:chOff x="8970818" y="977772"/>
            <a:chExt cx="955963" cy="955963"/>
          </a:xfrm>
        </p:grpSpPr>
        <p:sp>
          <p:nvSpPr>
            <p:cNvPr id="8" name="Oval 7"/>
            <p:cNvSpPr/>
            <p:nvPr/>
          </p:nvSpPr>
          <p:spPr>
            <a:xfrm>
              <a:off x="8970818" y="977772"/>
              <a:ext cx="955963" cy="95596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 descr="https://d30y9cdsu7xlg0.cloudfront.net/png/371306-200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6981" y="1059638"/>
              <a:ext cx="783300" cy="783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6" name="Picture 18" descr="http://www.encsd.net/sites/encsd.net/files/styles/panopoly_image_original/public/policy.jpg?itok=xfp_4tg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6" y="2713460"/>
            <a:ext cx="815087" cy="8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Line Callout 1 38"/>
          <p:cNvSpPr/>
          <p:nvPr/>
        </p:nvSpPr>
        <p:spPr>
          <a:xfrm>
            <a:off x="9765196" y="2062453"/>
            <a:ext cx="2355275" cy="1003369"/>
          </a:xfrm>
          <a:prstGeom prst="borderCallout1">
            <a:avLst>
              <a:gd name="adj1" fmla="val 7233"/>
              <a:gd name="adj2" fmla="val -2147"/>
              <a:gd name="adj3" fmla="val 74131"/>
              <a:gd name="adj4" fmla="val -13672"/>
            </a:avLst>
          </a:prstGeom>
          <a:ln>
            <a:tailEnd type="oval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credentials are valid, create and send a session 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0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41" grpId="0"/>
      <p:bldP spid="49" grpId="0"/>
      <p:bldP spid="51" grpId="0" animBg="1"/>
      <p:bldP spid="63" grpId="0"/>
      <p:bldP spid="3072" grpId="0" animBg="1"/>
      <p:bldP spid="68" grpId="0" animBg="1"/>
      <p:bldP spid="38" grpId="0" animBg="1"/>
      <p:bldP spid="39" grpId="0" animBg="1"/>
      <p:bldP spid="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Forgotten Sleeping Giant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vulnerability</a:t>
            </a:r>
          </a:p>
          <a:p>
            <a:pPr lvl="1"/>
            <a:r>
              <a:rPr lang="en-US" dirty="0" smtClean="0"/>
              <a:t>Among top 10 security risks w/ XSS and </a:t>
            </a:r>
            <a:r>
              <a:rPr lang="en-US" dirty="0" err="1" smtClean="0"/>
              <a:t>SQLi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Discovered in popular websites, e.g., Gmail, Netflix, and 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of previous efforts spent on countermeasures:</a:t>
            </a:r>
          </a:p>
          <a:p>
            <a:pPr lvl="1"/>
            <a:r>
              <a:rPr lang="en-US" dirty="0" smtClean="0"/>
              <a:t>Origin header, synchronizer tokens, and browser plugins</a:t>
            </a:r>
          </a:p>
          <a:p>
            <a:pPr lvl="1"/>
            <a:endParaRPr lang="en-US" dirty="0"/>
          </a:p>
          <a:p>
            <a:r>
              <a:rPr lang="en-US" dirty="0" smtClean="0"/>
              <a:t>A little has been done to provide techniques for the detection</a:t>
            </a:r>
            <a:endParaRPr lang="en-US" dirty="0"/>
          </a:p>
          <a:p>
            <a:pPr lvl="1"/>
            <a:r>
              <a:rPr lang="en-US" dirty="0" smtClean="0"/>
              <a:t>Existing (semi-)automated techniques focus on input validation and logic flaws</a:t>
            </a:r>
          </a:p>
          <a:p>
            <a:pPr lvl="1">
              <a:buClr>
                <a:srgbClr val="C00000"/>
              </a:buClr>
              <a:buSzPct val="95000"/>
              <a:buFont typeface="Calibri" panose="020F0502020204030204" pitchFamily="34" charset="0"/>
              <a:buChar char="→"/>
            </a:pPr>
            <a:r>
              <a:rPr lang="en-US" dirty="0" smtClean="0"/>
              <a:t>Detection of CSRF via manual inspection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8780" y="1816413"/>
            <a:ext cx="1704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/>
              <a:t>[Top10_OWASP_2007-2013]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38886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1381761"/>
            <a:ext cx="11887200" cy="38916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Detection requires reasoning over relationships between application states, the roles and status of request parameters</a:t>
            </a:r>
          </a:p>
          <a:p>
            <a:pPr marL="571500" indent="-571500">
              <a:buFont typeface="+mj-lt"/>
              <a:buAutoNum type="romanUcPeriod"/>
            </a:pPr>
            <a:endParaRPr lang="en-US" sz="3200" dirty="0" smtClean="0"/>
          </a:p>
          <a:p>
            <a:r>
              <a:rPr lang="en-US" sz="3200" dirty="0" smtClean="0"/>
              <a:t>Challenges:</a:t>
            </a:r>
            <a:endParaRPr lang="en-US" sz="3200" dirty="0"/>
          </a:p>
          <a:p>
            <a:pPr marL="1028700" lvl="1" indent="-571500">
              <a:buFont typeface="+mj-lt"/>
              <a:buAutoNum type="arabicParenR"/>
            </a:pPr>
            <a:r>
              <a:rPr lang="en-US" sz="2800" dirty="0" smtClean="0"/>
              <a:t>CSRF targets state transitions</a:t>
            </a:r>
          </a:p>
          <a:p>
            <a:pPr marL="1028700" lvl="1" indent="-571500">
              <a:buFont typeface="+mj-lt"/>
              <a:buAutoNum type="arabicParenR"/>
            </a:pPr>
            <a:r>
              <a:rPr lang="en-US" sz="2800" dirty="0" smtClean="0"/>
              <a:t>Attacker reliably create requests incl. parameters and values</a:t>
            </a:r>
          </a:p>
          <a:p>
            <a:pPr marL="1028700" lvl="1" indent="-571500">
              <a:buFont typeface="+mj-lt"/>
              <a:buAutoNum type="arabicParenR"/>
            </a:pPr>
            <a:r>
              <a:rPr lang="en-US" sz="2800" dirty="0" smtClean="0"/>
              <a:t>Not all state transitions are relevant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8602686" y="977772"/>
            <a:ext cx="955963" cy="955963"/>
            <a:chOff x="8970818" y="977772"/>
            <a:chExt cx="955963" cy="955963"/>
          </a:xfrm>
        </p:grpSpPr>
        <p:sp>
          <p:nvSpPr>
            <p:cNvPr id="34" name="Oval 33"/>
            <p:cNvSpPr/>
            <p:nvPr/>
          </p:nvSpPr>
          <p:spPr>
            <a:xfrm>
              <a:off x="8970818" y="977772"/>
              <a:ext cx="955963" cy="95596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4" descr="https://d30y9cdsu7xlg0.cloudfront.net/png/371306-2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6981" y="1059638"/>
              <a:ext cx="783300" cy="783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CSRF Targets State Transitions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72720" y="3928399"/>
            <a:ext cx="9581860" cy="2475015"/>
          </a:xfrm>
        </p:spPr>
        <p:txBody>
          <a:bodyPr anchor="t">
            <a:normAutofit/>
          </a:bodyPr>
          <a:lstStyle/>
          <a:p>
            <a:pPr>
              <a:buSzPct val="95000"/>
            </a:pPr>
            <a:r>
              <a:rPr lang="en-US" dirty="0" smtClean="0"/>
              <a:t>Determine when a state transition occurs</a:t>
            </a:r>
          </a:p>
          <a:p>
            <a:pPr>
              <a:buSzPct val="95000"/>
            </a:pPr>
            <a:r>
              <a:rPr lang="en-US" dirty="0" smtClean="0"/>
              <a:t>Not all operations change the state of a </a:t>
            </a:r>
            <a:r>
              <a:rPr lang="en-US" dirty="0" err="1" smtClean="0"/>
              <a:t>webapp</a:t>
            </a:r>
            <a:endParaRPr lang="en-US" dirty="0" smtClean="0"/>
          </a:p>
          <a:p>
            <a:pPr lvl="1">
              <a:buSzPct val="95000"/>
            </a:pPr>
            <a:r>
              <a:rPr lang="en-US" dirty="0" smtClean="0"/>
              <a:t>E.g., View user data vs reset user password</a:t>
            </a:r>
          </a:p>
          <a:p>
            <a:pPr>
              <a:buSzPct val="95000"/>
            </a:pPr>
            <a:r>
              <a:rPr lang="en-US" dirty="0" smtClean="0"/>
              <a:t>Learning state transitions is possible</a:t>
            </a:r>
          </a:p>
          <a:p>
            <a:pPr lvl="1">
              <a:buSzPct val="95000"/>
            </a:pPr>
            <a:r>
              <a:rPr lang="en-US" dirty="0" smtClean="0"/>
              <a:t>However, existing approach can be inaccurate or operation-specific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Giancarlo Pellegrino, </a:t>
            </a:r>
            <a:r>
              <a:rPr lang="en-US" dirty="0" err="1" smtClean="0"/>
              <a:t>gpellegrino@cispa.saarland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Businessman, client, man, manager, person, profile, us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830" y="1005840"/>
            <a:ext cx="1033290" cy="103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348475" y="1935320"/>
            <a:ext cx="6731793" cy="1674779"/>
            <a:chOff x="2348475" y="1935319"/>
            <a:chExt cx="6731793" cy="3438365"/>
          </a:xfrm>
        </p:grpSpPr>
        <p:cxnSp>
          <p:nvCxnSpPr>
            <p:cNvPr id="11" name="Straight Connector 10"/>
            <p:cNvCxnSpPr>
              <a:stCxn id="6" idx="2"/>
            </p:cNvCxnSpPr>
            <p:nvPr/>
          </p:nvCxnSpPr>
          <p:spPr>
            <a:xfrm>
              <a:off x="2348475" y="2039130"/>
              <a:ext cx="13097" cy="3334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4"/>
            </p:cNvCxnSpPr>
            <p:nvPr/>
          </p:nvCxnSpPr>
          <p:spPr>
            <a:xfrm>
              <a:off x="9067172" y="1935319"/>
              <a:ext cx="13096" cy="34383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flipV="1">
            <a:off x="2355023" y="2207407"/>
            <a:ext cx="6712149" cy="20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57886" y="1647277"/>
            <a:ext cx="431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user_data.php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Cookie: session=YBLqp32F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Line Callout 1 42"/>
          <p:cNvSpPr/>
          <p:nvPr/>
        </p:nvSpPr>
        <p:spPr>
          <a:xfrm>
            <a:off x="9349315" y="1688391"/>
            <a:ext cx="2355275" cy="604136"/>
          </a:xfrm>
          <a:prstGeom prst="borderCallout1">
            <a:avLst>
              <a:gd name="adj1" fmla="val 7233"/>
              <a:gd name="adj2" fmla="val -2147"/>
              <a:gd name="adj3" fmla="val 112801"/>
              <a:gd name="adj4" fmla="val -12127"/>
            </a:avLst>
          </a:prstGeom>
          <a:ln>
            <a:tailEnd type="oval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Show user data</a:t>
            </a:r>
            <a:endParaRPr lang="en-US" dirty="0"/>
          </a:p>
        </p:txBody>
      </p:sp>
      <p:pic>
        <p:nvPicPr>
          <p:cNvPr id="44" name="Picture 14" descr="Image result for gear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184" y="1365607"/>
            <a:ext cx="615328" cy="61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 flipV="1">
            <a:off x="2349214" y="3106617"/>
            <a:ext cx="6712149" cy="20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23804" y="2571201"/>
            <a:ext cx="5915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change_pwd.php?password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new_secret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Cookie: session=YBLqp32F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Line Callout 1 51"/>
          <p:cNvSpPr/>
          <p:nvPr/>
        </p:nvSpPr>
        <p:spPr>
          <a:xfrm>
            <a:off x="9356602" y="2722035"/>
            <a:ext cx="2355275" cy="553794"/>
          </a:xfrm>
          <a:prstGeom prst="borderCallout1">
            <a:avLst>
              <a:gd name="adj1" fmla="val 7233"/>
              <a:gd name="adj2" fmla="val -2147"/>
              <a:gd name="adj3" fmla="val 112801"/>
              <a:gd name="adj4" fmla="val -12127"/>
            </a:avLst>
          </a:prstGeom>
          <a:ln>
            <a:tailEnd type="oval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Update password</a:t>
            </a:r>
            <a:endParaRPr lang="en-US" dirty="0"/>
          </a:p>
        </p:txBody>
      </p:sp>
      <p:pic>
        <p:nvPicPr>
          <p:cNvPr id="55" name="Picture 14" descr="Image result for gear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059" y="2383144"/>
            <a:ext cx="615328" cy="61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10089768" y="4457148"/>
            <a:ext cx="812338" cy="743510"/>
            <a:chOff x="10935219" y="1391401"/>
            <a:chExt cx="606079" cy="743510"/>
          </a:xfrm>
        </p:grpSpPr>
        <p:sp>
          <p:nvSpPr>
            <p:cNvPr id="21" name="Flowchart: Magnetic Disk 20"/>
            <p:cNvSpPr/>
            <p:nvPr/>
          </p:nvSpPr>
          <p:spPr>
            <a:xfrm>
              <a:off x="10935959" y="1847306"/>
              <a:ext cx="605339" cy="287605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Magnetic Disk 58"/>
            <p:cNvSpPr/>
            <p:nvPr/>
          </p:nvSpPr>
          <p:spPr>
            <a:xfrm>
              <a:off x="10935958" y="1621470"/>
              <a:ext cx="605339" cy="287605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Magnetic Disk 59"/>
            <p:cNvSpPr/>
            <p:nvPr/>
          </p:nvSpPr>
          <p:spPr>
            <a:xfrm>
              <a:off x="10935219" y="1391401"/>
              <a:ext cx="605339" cy="287605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/>
        </p:nvSpPr>
        <p:spPr>
          <a:xfrm flipH="1">
            <a:off x="10973062" y="1864069"/>
            <a:ext cx="1103869" cy="2961631"/>
          </a:xfrm>
          <a:custGeom>
            <a:avLst/>
            <a:gdLst>
              <a:gd name="connsiteX0" fmla="*/ 1003521 w 1003521"/>
              <a:gd name="connsiteY0" fmla="*/ 2141220 h 2141220"/>
              <a:gd name="connsiteX1" fmla="*/ 58641 w 1003521"/>
              <a:gd name="connsiteY1" fmla="*/ 1722120 h 2141220"/>
              <a:gd name="connsiteX2" fmla="*/ 180561 w 1003521"/>
              <a:gd name="connsiteY2" fmla="*/ 0 h 2141220"/>
              <a:gd name="connsiteX0" fmla="*/ 867194 w 867194"/>
              <a:gd name="connsiteY0" fmla="*/ 2141220 h 2141220"/>
              <a:gd name="connsiteX1" fmla="*/ 234734 w 867194"/>
              <a:gd name="connsiteY1" fmla="*/ 1706880 h 2141220"/>
              <a:gd name="connsiteX2" fmla="*/ 44234 w 867194"/>
              <a:gd name="connsiteY2" fmla="*/ 0 h 2141220"/>
              <a:gd name="connsiteX0" fmla="*/ 823594 w 823594"/>
              <a:gd name="connsiteY0" fmla="*/ 2141220 h 2141220"/>
              <a:gd name="connsiteX1" fmla="*/ 191134 w 823594"/>
              <a:gd name="connsiteY1" fmla="*/ 1706880 h 2141220"/>
              <a:gd name="connsiteX2" fmla="*/ 634 w 823594"/>
              <a:gd name="connsiteY2" fmla="*/ 0 h 2141220"/>
              <a:gd name="connsiteX0" fmla="*/ 822960 w 822960"/>
              <a:gd name="connsiteY0" fmla="*/ 2141220 h 2141220"/>
              <a:gd name="connsiteX1" fmla="*/ 0 w 822960"/>
              <a:gd name="connsiteY1" fmla="*/ 0 h 2141220"/>
              <a:gd name="connsiteX0" fmla="*/ 822960 w 822960"/>
              <a:gd name="connsiteY0" fmla="*/ 2141220 h 2141223"/>
              <a:gd name="connsiteX1" fmla="*/ 0 w 822960"/>
              <a:gd name="connsiteY1" fmla="*/ 0 h 2141223"/>
              <a:gd name="connsiteX0" fmla="*/ 822960 w 822960"/>
              <a:gd name="connsiteY0" fmla="*/ 2141220 h 2141223"/>
              <a:gd name="connsiteX1" fmla="*/ 0 w 822960"/>
              <a:gd name="connsiteY1" fmla="*/ 0 h 2141223"/>
              <a:gd name="connsiteX0" fmla="*/ 656705 w 656705"/>
              <a:gd name="connsiteY0" fmla="*/ 2065460 h 2065464"/>
              <a:gd name="connsiteX1" fmla="*/ 0 w 656705"/>
              <a:gd name="connsiteY1" fmla="*/ 0 h 2065464"/>
              <a:gd name="connsiteX0" fmla="*/ 979532 w 979532"/>
              <a:gd name="connsiteY0" fmla="*/ 2065680 h 2065682"/>
              <a:gd name="connsiteX1" fmla="*/ 322827 w 979532"/>
              <a:gd name="connsiteY1" fmla="*/ 220 h 2065682"/>
              <a:gd name="connsiteX0" fmla="*/ 990877 w 990877"/>
              <a:gd name="connsiteY0" fmla="*/ 2065685 h 2065685"/>
              <a:gd name="connsiteX1" fmla="*/ 334172 w 990877"/>
              <a:gd name="connsiteY1" fmla="*/ 225 h 2065685"/>
              <a:gd name="connsiteX0" fmla="*/ 1103869 w 1103869"/>
              <a:gd name="connsiteY0" fmla="*/ 2099353 h 2099353"/>
              <a:gd name="connsiteX1" fmla="*/ 304660 w 1103869"/>
              <a:gd name="connsiteY1" fmla="*/ 222 h 209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3869" h="2099353">
                <a:moveTo>
                  <a:pt x="1103869" y="2099353"/>
                </a:moveTo>
                <a:cubicBezTo>
                  <a:pt x="389173" y="2059805"/>
                  <a:pt x="-468127" y="-24690"/>
                  <a:pt x="304660" y="222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901114" y="4831326"/>
            <a:ext cx="17521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SELECT *</a:t>
            </a:r>
            <a:br>
              <a:rPr lang="en-US" sz="1400" i="1" dirty="0" smtClean="0"/>
            </a:br>
            <a:r>
              <a:rPr lang="en-US" sz="1400" i="1" dirty="0" smtClean="0"/>
              <a:t> FROM users</a:t>
            </a:r>
            <a:br>
              <a:rPr lang="en-US" sz="1400" i="1" dirty="0" smtClean="0"/>
            </a:br>
            <a:r>
              <a:rPr lang="en-US" sz="1400" i="1" dirty="0" smtClean="0"/>
              <a:t> […]</a:t>
            </a:r>
            <a:endParaRPr lang="en-US" sz="1400" i="1" dirty="0"/>
          </a:p>
        </p:txBody>
      </p:sp>
      <p:sp>
        <p:nvSpPr>
          <p:cNvPr id="25" name="Freeform 24"/>
          <p:cNvSpPr/>
          <p:nvPr/>
        </p:nvSpPr>
        <p:spPr>
          <a:xfrm>
            <a:off x="9559701" y="3347768"/>
            <a:ext cx="457542" cy="1424488"/>
          </a:xfrm>
          <a:custGeom>
            <a:avLst/>
            <a:gdLst>
              <a:gd name="connsiteX0" fmla="*/ 0 w 429598"/>
              <a:gd name="connsiteY0" fmla="*/ 0 h 393703"/>
              <a:gd name="connsiteX1" fmla="*/ 394636 w 429598"/>
              <a:gd name="connsiteY1" fmla="*/ 356135 h 393703"/>
              <a:gd name="connsiteX2" fmla="*/ 385011 w 429598"/>
              <a:gd name="connsiteY2" fmla="*/ 365760 h 393703"/>
              <a:gd name="connsiteX0" fmla="*/ 0 w 449892"/>
              <a:gd name="connsiteY0" fmla="*/ 0 h 656627"/>
              <a:gd name="connsiteX1" fmla="*/ 394636 w 449892"/>
              <a:gd name="connsiteY1" fmla="*/ 356135 h 656627"/>
              <a:gd name="connsiteX2" fmla="*/ 423512 w 449892"/>
              <a:gd name="connsiteY2" fmla="*/ 654518 h 656627"/>
              <a:gd name="connsiteX0" fmla="*/ 0 w 423512"/>
              <a:gd name="connsiteY0" fmla="*/ 0 h 654518"/>
              <a:gd name="connsiteX1" fmla="*/ 423512 w 423512"/>
              <a:gd name="connsiteY1" fmla="*/ 654518 h 654518"/>
              <a:gd name="connsiteX0" fmla="*/ 0 w 423512"/>
              <a:gd name="connsiteY0" fmla="*/ 0 h 654518"/>
              <a:gd name="connsiteX1" fmla="*/ 423512 w 423512"/>
              <a:gd name="connsiteY1" fmla="*/ 654518 h 654518"/>
              <a:gd name="connsiteX0" fmla="*/ 0 w 452388"/>
              <a:gd name="connsiteY0" fmla="*/ 0 h 712270"/>
              <a:gd name="connsiteX1" fmla="*/ 452388 w 452388"/>
              <a:gd name="connsiteY1" fmla="*/ 712270 h 712270"/>
              <a:gd name="connsiteX0" fmla="*/ 0 w 452388"/>
              <a:gd name="connsiteY0" fmla="*/ 0 h 712270"/>
              <a:gd name="connsiteX1" fmla="*/ 452388 w 452388"/>
              <a:gd name="connsiteY1" fmla="*/ 712270 h 712270"/>
              <a:gd name="connsiteX0" fmla="*/ 0 w 693020"/>
              <a:gd name="connsiteY0" fmla="*/ 0 h 712270"/>
              <a:gd name="connsiteX1" fmla="*/ 693020 w 693020"/>
              <a:gd name="connsiteY1" fmla="*/ 712270 h 712270"/>
              <a:gd name="connsiteX0" fmla="*/ 0 w 356135"/>
              <a:gd name="connsiteY0" fmla="*/ 0 h 886246"/>
              <a:gd name="connsiteX1" fmla="*/ 356135 w 356135"/>
              <a:gd name="connsiteY1" fmla="*/ 886246 h 886246"/>
              <a:gd name="connsiteX0" fmla="*/ 0 w 837398"/>
              <a:gd name="connsiteY0" fmla="*/ 0 h 875021"/>
              <a:gd name="connsiteX1" fmla="*/ 837398 w 837398"/>
              <a:gd name="connsiteY1" fmla="*/ 875021 h 875021"/>
              <a:gd name="connsiteX0" fmla="*/ 0 w 837398"/>
              <a:gd name="connsiteY0" fmla="*/ 0 h 875021"/>
              <a:gd name="connsiteX1" fmla="*/ 837398 w 837398"/>
              <a:gd name="connsiteY1" fmla="*/ 875021 h 8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7398" h="875021">
                <a:moveTo>
                  <a:pt x="0" y="0"/>
                </a:moveTo>
                <a:cubicBezTo>
                  <a:pt x="44918" y="391428"/>
                  <a:pt x="253465" y="849197"/>
                  <a:pt x="837398" y="875021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669697" y="3435275"/>
            <a:ext cx="17174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UPDATE users</a:t>
            </a:r>
          </a:p>
          <a:p>
            <a:r>
              <a:rPr lang="en-US" sz="1400" i="1" dirty="0" smtClean="0"/>
              <a:t>SET </a:t>
            </a:r>
            <a:r>
              <a:rPr lang="en-US" sz="1400" i="1" dirty="0" err="1" smtClean="0"/>
              <a:t>pwd</a:t>
            </a:r>
            <a:r>
              <a:rPr lang="en-US" sz="1400" i="1" dirty="0" smtClean="0"/>
              <a:t>=</a:t>
            </a:r>
            <a:r>
              <a:rPr lang="en-US" sz="1400" i="1" dirty="0" err="1" smtClean="0"/>
              <a:t>new_secret</a:t>
            </a:r>
            <a:r>
              <a:rPr lang="en-US" sz="1400" i="1" dirty="0"/>
              <a:t/>
            </a:r>
            <a:br>
              <a:rPr lang="en-US" sz="1400" i="1" dirty="0"/>
            </a:br>
            <a:r>
              <a:rPr lang="en-US" sz="1400" i="1" dirty="0" smtClean="0"/>
              <a:t>[…]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1689687" y="2991723"/>
            <a:ext cx="537286" cy="22133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3855" y="2814255"/>
            <a:ext cx="1207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Fire a state transition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49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Attacker Reliably Creates Requests incl. </a:t>
            </a:r>
            <a:r>
              <a:rPr lang="en-US" dirty="0" err="1" smtClean="0"/>
              <a:t>Params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172720" y="3963968"/>
            <a:ext cx="11887200" cy="2460567"/>
          </a:xfrm>
        </p:spPr>
        <p:txBody>
          <a:bodyPr>
            <a:normAutofit/>
          </a:bodyPr>
          <a:lstStyle/>
          <a:p>
            <a:pPr>
              <a:buSzPct val="95000"/>
            </a:pPr>
            <a:r>
              <a:rPr lang="en-US" dirty="0" smtClean="0"/>
              <a:t>Determine relationships between parameters and transitions</a:t>
            </a:r>
          </a:p>
          <a:p>
            <a:pPr lvl="1">
              <a:buSzPct val="95000"/>
            </a:pPr>
            <a:r>
              <a:rPr lang="en-US" dirty="0" smtClean="0"/>
              <a:t>E.g., random security token may not be guessed by an attacker</a:t>
            </a:r>
            <a:br>
              <a:rPr lang="en-US" dirty="0" smtClean="0"/>
            </a:br>
            <a:endParaRPr lang="en-US" dirty="0" smtClean="0"/>
          </a:p>
          <a:p>
            <a:pPr>
              <a:buSzPct val="95000"/>
            </a:pPr>
            <a:r>
              <a:rPr lang="en-US" dirty="0" smtClean="0"/>
              <a:t>Existing techniques do not determine such a relationship</a:t>
            </a:r>
          </a:p>
          <a:p>
            <a:pPr lvl="1">
              <a:buSzPct val="95000"/>
            </a:pPr>
            <a:r>
              <a:rPr lang="en-US" dirty="0" smtClean="0"/>
              <a:t>E.g., Web scanners match </a:t>
            </a:r>
            <a:r>
              <a:rPr lang="en-US" dirty="0" err="1" smtClean="0"/>
              <a:t>param</a:t>
            </a:r>
            <a:r>
              <a:rPr lang="en-US" dirty="0" smtClean="0"/>
              <a:t> names against list of predefined names (e.g., “token”)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Giancarlo Pellegrino, </a:t>
            </a:r>
            <a:r>
              <a:rPr lang="en-US" dirty="0" err="1" smtClean="0"/>
              <a:t>gpellegrino@cispa.saarland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Businessman, client, man, manager, person, profile, 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618" y="1004256"/>
            <a:ext cx="1033290" cy="103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2375263" y="1933736"/>
            <a:ext cx="6731793" cy="1838202"/>
            <a:chOff x="2375263" y="1933735"/>
            <a:chExt cx="6731793" cy="3151973"/>
          </a:xfrm>
        </p:grpSpPr>
        <p:cxnSp>
          <p:nvCxnSpPr>
            <p:cNvPr id="11" name="Straight Connector 10"/>
            <p:cNvCxnSpPr>
              <a:stCxn id="6" idx="2"/>
            </p:cNvCxnSpPr>
            <p:nvPr/>
          </p:nvCxnSpPr>
          <p:spPr>
            <a:xfrm>
              <a:off x="2375263" y="2037546"/>
              <a:ext cx="0" cy="30481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4"/>
            </p:cNvCxnSpPr>
            <p:nvPr/>
          </p:nvCxnSpPr>
          <p:spPr>
            <a:xfrm>
              <a:off x="9093960" y="1933735"/>
              <a:ext cx="13096" cy="30800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>
            <a:stCxn id="27" idx="1"/>
          </p:cNvCxnSpPr>
          <p:nvPr/>
        </p:nvCxnSpPr>
        <p:spPr>
          <a:xfrm flipH="1">
            <a:off x="7564582" y="2515467"/>
            <a:ext cx="2686160" cy="9710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http://griffinsecurity.io/wp-content/uploads/2015/11/attacker_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42" y="2007504"/>
            <a:ext cx="742408" cy="101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Cross 45"/>
          <p:cNvSpPr/>
          <p:nvPr/>
        </p:nvSpPr>
        <p:spPr>
          <a:xfrm rot="2470429">
            <a:off x="8030481" y="2186860"/>
            <a:ext cx="832207" cy="832207"/>
          </a:xfrm>
          <a:prstGeom prst="plus">
            <a:avLst>
              <a:gd name="adj" fmla="val 46508"/>
            </a:avLst>
          </a:prstGeom>
          <a:solidFill>
            <a:srgbClr val="E5B4A9"/>
          </a:solidFill>
          <a:ln>
            <a:solidFill>
              <a:srgbClr val="C65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2394907" y="2913729"/>
            <a:ext cx="6712149" cy="20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50592" y="2390547"/>
            <a:ext cx="5915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place_order.php?token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=XZR4t6q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Cookie: session=YBLqp32F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06242" y="2416816"/>
            <a:ext cx="1685633" cy="292387"/>
          </a:xfrm>
          <a:prstGeom prst="rect">
            <a:avLst/>
          </a:prstGeom>
          <a:solidFill>
            <a:schemeClr val="accent6">
              <a:lumMod val="50000"/>
              <a:alpha val="16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602686" y="977772"/>
            <a:ext cx="955963" cy="955963"/>
            <a:chOff x="8970818" y="977772"/>
            <a:chExt cx="955963" cy="955963"/>
          </a:xfrm>
        </p:grpSpPr>
        <p:sp>
          <p:nvSpPr>
            <p:cNvPr id="28" name="Oval 27"/>
            <p:cNvSpPr/>
            <p:nvPr/>
          </p:nvSpPr>
          <p:spPr>
            <a:xfrm>
              <a:off x="8970818" y="977772"/>
              <a:ext cx="955963" cy="95596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4" descr="https://d30y9cdsu7xlg0.cloudfront.net/png/371306-2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6981" y="1059638"/>
              <a:ext cx="783300" cy="783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806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8602686" y="977772"/>
            <a:ext cx="955963" cy="955963"/>
            <a:chOff x="8970818" y="977772"/>
            <a:chExt cx="955963" cy="955963"/>
          </a:xfrm>
        </p:grpSpPr>
        <p:sp>
          <p:nvSpPr>
            <p:cNvPr id="30" name="Oval 29"/>
            <p:cNvSpPr/>
            <p:nvPr/>
          </p:nvSpPr>
          <p:spPr>
            <a:xfrm>
              <a:off x="8970818" y="977772"/>
              <a:ext cx="955963" cy="95596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4" descr="https://d30y9cdsu7xlg0.cloudfront.net/png/371306-2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6981" y="1059638"/>
              <a:ext cx="783300" cy="783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Not all State Transitions are Relevant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72720" y="3935515"/>
            <a:ext cx="10265690" cy="2406116"/>
          </a:xfrm>
        </p:spPr>
        <p:txBody>
          <a:bodyPr>
            <a:normAutofit/>
          </a:bodyPr>
          <a:lstStyle/>
          <a:p>
            <a:pPr>
              <a:buSzPct val="95000"/>
            </a:pPr>
            <a:r>
              <a:rPr lang="en-US" dirty="0" smtClean="0"/>
              <a:t>Determine the relevance of a state transition</a:t>
            </a:r>
          </a:p>
          <a:p>
            <a:pPr>
              <a:buSzPct val="95000"/>
            </a:pPr>
            <a:r>
              <a:rPr lang="en-US" dirty="0" smtClean="0"/>
              <a:t>State transitions can be the result of operations such as tracing user activities</a:t>
            </a:r>
          </a:p>
          <a:p>
            <a:pPr lvl="1">
              <a:buSzPct val="95000"/>
            </a:pPr>
            <a:r>
              <a:rPr lang="en-US" dirty="0" smtClean="0"/>
              <a:t>They are state-changing operations but </a:t>
            </a:r>
            <a:r>
              <a:rPr lang="en-US" u="sng" dirty="0" smtClean="0"/>
              <a:t>not necessarily security-relevant</a:t>
            </a:r>
            <a:r>
              <a:rPr lang="en-US" dirty="0" smtClean="0"/>
              <a:t> </a:t>
            </a:r>
          </a:p>
          <a:p>
            <a:pPr>
              <a:buSzPct val="95000"/>
            </a:pPr>
            <a:r>
              <a:rPr lang="en-US" dirty="0" smtClean="0"/>
              <a:t>Easy </a:t>
            </a:r>
            <a:r>
              <a:rPr lang="en-US" dirty="0"/>
              <a:t>for humans but hard for machines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4" descr="Businessman, client, man, manager, person, profile, us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830" y="1005840"/>
            <a:ext cx="1033290" cy="103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348475" y="1935320"/>
            <a:ext cx="6731793" cy="1560570"/>
            <a:chOff x="2348475" y="1935319"/>
            <a:chExt cx="6731793" cy="3438365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348475" y="2039130"/>
              <a:ext cx="13097" cy="3334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9067172" y="1935319"/>
              <a:ext cx="13096" cy="34383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59"/>
          <p:cNvCxnSpPr/>
          <p:nvPr/>
        </p:nvCxnSpPr>
        <p:spPr>
          <a:xfrm flipV="1">
            <a:off x="2355023" y="2478755"/>
            <a:ext cx="6712149" cy="20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21959" y="1918625"/>
            <a:ext cx="4980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product.php?id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=201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Cookie: session=YBLqp32F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2342666" y="2966599"/>
            <a:ext cx="67186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0257" y="2653511"/>
            <a:ext cx="3882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200 OK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Line Callout 1 67"/>
          <p:cNvSpPr/>
          <p:nvPr/>
        </p:nvSpPr>
        <p:spPr>
          <a:xfrm>
            <a:off x="9349315" y="1788289"/>
            <a:ext cx="2355275" cy="876330"/>
          </a:xfrm>
          <a:prstGeom prst="borderCallout1">
            <a:avLst>
              <a:gd name="adj1" fmla="val 7233"/>
              <a:gd name="adj2" fmla="val -2147"/>
              <a:gd name="adj3" fmla="val 112801"/>
              <a:gd name="adj4" fmla="val -12127"/>
            </a:avLst>
          </a:prstGeom>
          <a:ln>
            <a:tailEnd type="oval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 smtClean="0"/>
              <a:t>PageCounter</a:t>
            </a:r>
            <a:r>
              <a:rPr lang="en-US" dirty="0" smtClean="0"/>
              <a:t>++</a:t>
            </a:r>
          </a:p>
          <a:p>
            <a:pPr marL="342900" indent="-342900">
              <a:buAutoNum type="arabicParenR"/>
            </a:pPr>
            <a:r>
              <a:rPr lang="en-US" dirty="0" smtClean="0"/>
              <a:t>Return product description</a:t>
            </a:r>
            <a:endParaRPr lang="en-US" dirty="0"/>
          </a:p>
        </p:txBody>
      </p:sp>
      <p:pic>
        <p:nvPicPr>
          <p:cNvPr id="69" name="Picture 14" descr="Image result for gear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803" y="1498076"/>
            <a:ext cx="615328" cy="61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 80"/>
          <p:cNvGrpSpPr/>
          <p:nvPr/>
        </p:nvGrpSpPr>
        <p:grpSpPr>
          <a:xfrm>
            <a:off x="10701228" y="3868896"/>
            <a:ext cx="812338" cy="743510"/>
            <a:chOff x="10935219" y="1391401"/>
            <a:chExt cx="606079" cy="743510"/>
          </a:xfrm>
        </p:grpSpPr>
        <p:sp>
          <p:nvSpPr>
            <p:cNvPr id="82" name="Flowchart: Magnetic Disk 81"/>
            <p:cNvSpPr/>
            <p:nvPr/>
          </p:nvSpPr>
          <p:spPr>
            <a:xfrm>
              <a:off x="10935959" y="1847306"/>
              <a:ext cx="605339" cy="287605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Magnetic Disk 82"/>
            <p:cNvSpPr/>
            <p:nvPr/>
          </p:nvSpPr>
          <p:spPr>
            <a:xfrm>
              <a:off x="10935958" y="1621470"/>
              <a:ext cx="605339" cy="287605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agnetic Disk 83"/>
            <p:cNvSpPr/>
            <p:nvPr/>
          </p:nvSpPr>
          <p:spPr>
            <a:xfrm>
              <a:off x="10935219" y="1391401"/>
              <a:ext cx="605339" cy="287605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Freeform 84"/>
          <p:cNvSpPr/>
          <p:nvPr/>
        </p:nvSpPr>
        <p:spPr>
          <a:xfrm>
            <a:off x="9578008" y="2691387"/>
            <a:ext cx="1020785" cy="1573149"/>
          </a:xfrm>
          <a:custGeom>
            <a:avLst/>
            <a:gdLst>
              <a:gd name="connsiteX0" fmla="*/ 1003521 w 1003521"/>
              <a:gd name="connsiteY0" fmla="*/ 2141220 h 2141220"/>
              <a:gd name="connsiteX1" fmla="*/ 58641 w 1003521"/>
              <a:gd name="connsiteY1" fmla="*/ 1722120 h 2141220"/>
              <a:gd name="connsiteX2" fmla="*/ 180561 w 1003521"/>
              <a:gd name="connsiteY2" fmla="*/ 0 h 2141220"/>
              <a:gd name="connsiteX0" fmla="*/ 867194 w 867194"/>
              <a:gd name="connsiteY0" fmla="*/ 2141220 h 2141220"/>
              <a:gd name="connsiteX1" fmla="*/ 234734 w 867194"/>
              <a:gd name="connsiteY1" fmla="*/ 1706880 h 2141220"/>
              <a:gd name="connsiteX2" fmla="*/ 44234 w 867194"/>
              <a:gd name="connsiteY2" fmla="*/ 0 h 2141220"/>
              <a:gd name="connsiteX0" fmla="*/ 823594 w 823594"/>
              <a:gd name="connsiteY0" fmla="*/ 2141220 h 2141220"/>
              <a:gd name="connsiteX1" fmla="*/ 191134 w 823594"/>
              <a:gd name="connsiteY1" fmla="*/ 1706880 h 2141220"/>
              <a:gd name="connsiteX2" fmla="*/ 634 w 823594"/>
              <a:gd name="connsiteY2" fmla="*/ 0 h 2141220"/>
              <a:gd name="connsiteX0" fmla="*/ 822960 w 822960"/>
              <a:gd name="connsiteY0" fmla="*/ 2141220 h 2141220"/>
              <a:gd name="connsiteX1" fmla="*/ 0 w 822960"/>
              <a:gd name="connsiteY1" fmla="*/ 0 h 2141220"/>
              <a:gd name="connsiteX0" fmla="*/ 822960 w 822960"/>
              <a:gd name="connsiteY0" fmla="*/ 2141220 h 2141223"/>
              <a:gd name="connsiteX1" fmla="*/ 0 w 822960"/>
              <a:gd name="connsiteY1" fmla="*/ 0 h 2141223"/>
              <a:gd name="connsiteX0" fmla="*/ 822960 w 822960"/>
              <a:gd name="connsiteY0" fmla="*/ 2141220 h 2141223"/>
              <a:gd name="connsiteX1" fmla="*/ 0 w 822960"/>
              <a:gd name="connsiteY1" fmla="*/ 0 h 214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2960" h="2141223">
                <a:moveTo>
                  <a:pt x="822960" y="2141220"/>
                </a:moveTo>
                <a:cubicBezTo>
                  <a:pt x="167640" y="2143760"/>
                  <a:pt x="22860" y="934720"/>
                  <a:pt x="0" y="0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9788359" y="2992011"/>
            <a:ext cx="1704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UPDATE pages</a:t>
            </a:r>
          </a:p>
          <a:p>
            <a:r>
              <a:rPr lang="en-US" i="1" dirty="0" smtClean="0"/>
              <a:t>SET </a:t>
            </a:r>
            <a:r>
              <a:rPr lang="en-US" i="1" dirty="0" err="1" smtClean="0"/>
              <a:t>cnt</a:t>
            </a:r>
            <a:r>
              <a:rPr lang="en-US" i="1" dirty="0" smtClean="0"/>
              <a:t> = </a:t>
            </a:r>
            <a:r>
              <a:rPr lang="en-US" i="1" dirty="0" err="1" smtClean="0"/>
              <a:t>cnt</a:t>
            </a:r>
            <a:r>
              <a:rPr lang="en-US" i="1" dirty="0" smtClean="0"/>
              <a:t> + 1</a:t>
            </a:r>
          </a:p>
          <a:p>
            <a:r>
              <a:rPr lang="en-US" i="1" dirty="0" smtClean="0"/>
              <a:t>WHERE id=201</a:t>
            </a:r>
            <a:endParaRPr lang="en-US" i="1" dirty="0"/>
          </a:p>
        </p:txBody>
      </p:sp>
      <p:sp>
        <p:nvSpPr>
          <p:cNvPr id="91" name="Right Arrow 90"/>
          <p:cNvSpPr/>
          <p:nvPr/>
        </p:nvSpPr>
        <p:spPr>
          <a:xfrm>
            <a:off x="1689687" y="2363620"/>
            <a:ext cx="537286" cy="22133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53855" y="2186152"/>
            <a:ext cx="1207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Fire a state transition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7919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Solution: </a:t>
            </a:r>
            <a:r>
              <a:rPr lang="en-US" dirty="0" err="1" smtClean="0"/>
              <a:t>Deemon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3819532"/>
            <a:ext cx="11887200" cy="2750461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Application-agnostic framework for developers and analysts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Infer state transitions + data flow from program executions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Property graphs for uniform and reusable model representation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Graph traversals to select request candidates for testing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Verify replay-ability of HTTP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Giancarlo Pellegrino, gpellegrino@cispa.saarland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F000-D0BB-4FCE-B8D4-0C689F611439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08" y="1439443"/>
            <a:ext cx="11242384" cy="194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1022</Words>
  <Application>Microsoft Office PowerPoint</Application>
  <PresentationFormat>Widescreen</PresentationFormat>
  <Paragraphs>303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Deemon: Detecting CSRF with Dynamic Analysis and Property Graphs</vt:lpstr>
      <vt:lpstr>PowerPoint Presentation</vt:lpstr>
      <vt:lpstr>Cross-Site Request Forgery Attack</vt:lpstr>
      <vt:lpstr>The Forgotten Sleeping Giant</vt:lpstr>
      <vt:lpstr>Challenges</vt:lpstr>
      <vt:lpstr>1) CSRF Targets State Transitions</vt:lpstr>
      <vt:lpstr>2) Attacker Reliably Creates Requests incl. Params </vt:lpstr>
      <vt:lpstr>3) Not all State Transitions are Relevant </vt:lpstr>
      <vt:lpstr>Our Solution: Deemon</vt:lpstr>
      <vt:lpstr>Deemon: Trace Generation</vt:lpstr>
      <vt:lpstr>Deemon: Model Construction</vt:lpstr>
      <vt:lpstr>Deemon: Traversals</vt:lpstr>
      <vt:lpstr>Deemon: Testing</vt:lpstr>
      <vt:lpstr>Evaluation</vt:lpstr>
      <vt:lpstr>Results Analysis: Awareness</vt:lpstr>
      <vt:lpstr>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2017-12-12T06:50:45Z</dcterms:created>
  <dcterms:modified xsi:type="dcterms:W3CDTF">2017-12-12T06:51:57Z</dcterms:modified>
</cp:coreProperties>
</file>